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x="18288000" cy="10287000"/>
  <p:notesSz cx="6858000" cy="9144000"/>
  <p:embeddedFontLst>
    <p:embeddedFont>
      <p:font typeface="Bagel Fat One" charset="1" panose="00000000000000000000"/>
      <p:regular r:id="rId42"/>
    </p:embeddedFont>
    <p:embeddedFont>
      <p:font typeface="Canva Sans Bold" charset="1" panose="020B0803030501040103"/>
      <p:regular r:id="rId43"/>
    </p:embeddedFont>
    <p:embeddedFont>
      <p:font typeface="Canva Sans" charset="1" panose="020B0503030501040103"/>
      <p:regular r:id="rId44"/>
    </p:embeddedFont>
    <p:embeddedFont>
      <p:font typeface="Aileron" charset="1" panose="00000500000000000000"/>
      <p:regular r:id="rId45"/>
    </p:embeddedFont>
    <p:embeddedFont>
      <p:font typeface="Aileron Bold" charset="1" panose="0000080000000000000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png>
</file>

<file path=ppt/media/image39.png>
</file>

<file path=ppt/media/image4.png>
</file>

<file path=ppt/media/image40.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1.png" Type="http://schemas.openxmlformats.org/officeDocument/2006/relationships/image"/><Relationship Id="rId7" Target="../media/image22.png" Type="http://schemas.openxmlformats.org/officeDocument/2006/relationships/image"/><Relationship Id="rId8" Target="../media/image2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24.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http://www.khronos.org" TargetMode="External" Type="http://schemas.openxmlformats.org/officeDocument/2006/relationships/hyperlink"/><Relationship Id="rId3" Target="../media/image6.png" Type="http://schemas.openxmlformats.org/officeDocument/2006/relationships/image"/><Relationship Id="rId4" Target="../media/image7.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5.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6.png" Type="http://schemas.openxmlformats.org/officeDocument/2006/relationships/image"/><Relationship Id="rId7" Target="../media/image27.png" Type="http://schemas.openxmlformats.org/officeDocument/2006/relationships/image"/><Relationship Id="rId8" Target="../media/image28.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9.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0.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6.svg" Type="http://schemas.openxmlformats.org/officeDocument/2006/relationships/image"/><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2.png" Type="http://schemas.openxmlformats.org/officeDocument/2006/relationships/image"/><Relationship Id="rId7" Target="../media/image33.png" Type="http://schemas.openxmlformats.org/officeDocument/2006/relationships/image"/><Relationship Id="rId8" Target="../media/image34.png" Type="http://schemas.openxmlformats.org/officeDocument/2006/relationships/image"/><Relationship Id="rId9" Target="../media/image35.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https://www.khronos.org/opengl/wiki/Buffer_Object" TargetMode="External" Type="http://schemas.openxmlformats.org/officeDocument/2006/relationships/hyperlink"/></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7.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8.pn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9.pn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40.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6.png" Type="http://schemas.openxmlformats.org/officeDocument/2006/relationships/image"/><Relationship Id="rId9"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42C46"/>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278757"/>
            <a:ext cx="15322762" cy="8229600"/>
          </a:xfrm>
          <a:custGeom>
            <a:avLst/>
            <a:gdLst/>
            <a:ahLst/>
            <a:cxnLst/>
            <a:rect r="r" b="b" t="t" l="l"/>
            <a:pathLst>
              <a:path h="8229600" w="15322762">
                <a:moveTo>
                  <a:pt x="0" y="0"/>
                </a:moveTo>
                <a:lnTo>
                  <a:pt x="15322762" y="0"/>
                </a:lnTo>
                <a:lnTo>
                  <a:pt x="15322762" y="8229600"/>
                </a:lnTo>
                <a:lnTo>
                  <a:pt x="0" y="8229600"/>
                </a:lnTo>
                <a:lnTo>
                  <a:pt x="0" y="0"/>
                </a:lnTo>
                <a:close/>
              </a:path>
            </a:pathLst>
          </a:custGeom>
          <a:blipFill>
            <a:blip r:embed="rId2">
              <a:alphaModFix amt="23000"/>
            </a:blip>
            <a:stretch>
              <a:fillRect l="0" t="0" r="0" b="0"/>
            </a:stretch>
          </a:blipFill>
        </p:spPr>
      </p:sp>
      <p:sp>
        <p:nvSpPr>
          <p:cNvPr name="Freeform 3" id="3"/>
          <p:cNvSpPr/>
          <p:nvPr/>
        </p:nvSpPr>
        <p:spPr>
          <a:xfrm flipH="true" flipV="true" rot="0">
            <a:off x="15106307" y="-1028700"/>
            <a:ext cx="3827721" cy="4114800"/>
          </a:xfrm>
          <a:custGeom>
            <a:avLst/>
            <a:gdLst/>
            <a:ahLst/>
            <a:cxnLst/>
            <a:rect r="r" b="b" t="t" l="l"/>
            <a:pathLst>
              <a:path h="4114800" w="3827721">
                <a:moveTo>
                  <a:pt x="3827721" y="4114800"/>
                </a:moveTo>
                <a:lnTo>
                  <a:pt x="0" y="4114800"/>
                </a:lnTo>
                <a:lnTo>
                  <a:pt x="0" y="0"/>
                </a:lnTo>
                <a:lnTo>
                  <a:pt x="3827721" y="0"/>
                </a:lnTo>
                <a:lnTo>
                  <a:pt x="3827721"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85160" y="7200900"/>
            <a:ext cx="3827721" cy="4114800"/>
          </a:xfrm>
          <a:custGeom>
            <a:avLst/>
            <a:gdLst/>
            <a:ahLst/>
            <a:cxnLst/>
            <a:rect r="r" b="b" t="t" l="l"/>
            <a:pathLst>
              <a:path h="4114800" w="3827721">
                <a:moveTo>
                  <a:pt x="0" y="0"/>
                </a:moveTo>
                <a:lnTo>
                  <a:pt x="3827720" y="0"/>
                </a:lnTo>
                <a:lnTo>
                  <a:pt x="382772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741349" y="2682828"/>
            <a:ext cx="14266914" cy="2770681"/>
          </a:xfrm>
          <a:prstGeom prst="rect">
            <a:avLst/>
          </a:prstGeom>
        </p:spPr>
        <p:txBody>
          <a:bodyPr anchor="t" rtlCol="false" tIns="0" lIns="0" bIns="0" rIns="0">
            <a:spAutoFit/>
          </a:bodyPr>
          <a:lstStyle/>
          <a:p>
            <a:pPr algn="ctr">
              <a:lnSpc>
                <a:spcPts val="21355"/>
              </a:lnSpc>
            </a:pPr>
            <a:r>
              <a:rPr lang="en-US" sz="19413" spc="1689">
                <a:solidFill>
                  <a:srgbClr val="FFFFFF"/>
                </a:solidFill>
                <a:latin typeface="Bagel Fat One"/>
                <a:ea typeface="Bagel Fat One"/>
                <a:cs typeface="Bagel Fat One"/>
                <a:sym typeface="Bagel Fat One"/>
              </a:rPr>
              <a:t>OpenGL</a:t>
            </a:r>
          </a:p>
        </p:txBody>
      </p:sp>
      <p:sp>
        <p:nvSpPr>
          <p:cNvPr name="Freeform 7" id="7"/>
          <p:cNvSpPr/>
          <p:nvPr/>
        </p:nvSpPr>
        <p:spPr>
          <a:xfrm flipH="true" flipV="false" rot="0">
            <a:off x="13728526" y="6172200"/>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4455425" y="5358259"/>
            <a:ext cx="8469313"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“Because Its All Triangles”</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643252" y="1445777"/>
            <a:ext cx="16616048" cy="7395446"/>
            <a:chOff x="0" y="0"/>
            <a:chExt cx="832103" cy="370351"/>
          </a:xfrm>
        </p:grpSpPr>
        <p:sp>
          <p:nvSpPr>
            <p:cNvPr name="Freeform 3" id="3"/>
            <p:cNvSpPr/>
            <p:nvPr/>
          </p:nvSpPr>
          <p:spPr>
            <a:xfrm flipH="false" flipV="false" rot="0">
              <a:off x="0" y="0"/>
              <a:ext cx="832103" cy="370351"/>
            </a:xfrm>
            <a:custGeom>
              <a:avLst/>
              <a:gdLst/>
              <a:ahLst/>
              <a:cxnLst/>
              <a:rect r="r" b="b" t="t" l="l"/>
              <a:pathLst>
                <a:path h="370351" w="832103">
                  <a:moveTo>
                    <a:pt x="26558" y="0"/>
                  </a:moveTo>
                  <a:lnTo>
                    <a:pt x="805544" y="0"/>
                  </a:lnTo>
                  <a:cubicBezTo>
                    <a:pt x="820212" y="0"/>
                    <a:pt x="832103" y="11890"/>
                    <a:pt x="832103" y="26558"/>
                  </a:cubicBezTo>
                  <a:lnTo>
                    <a:pt x="832103" y="343793"/>
                  </a:lnTo>
                  <a:cubicBezTo>
                    <a:pt x="832103" y="358461"/>
                    <a:pt x="820212" y="370351"/>
                    <a:pt x="805544" y="370351"/>
                  </a:cubicBezTo>
                  <a:lnTo>
                    <a:pt x="26558" y="370351"/>
                  </a:lnTo>
                  <a:cubicBezTo>
                    <a:pt x="19514" y="370351"/>
                    <a:pt x="12759" y="367553"/>
                    <a:pt x="7779" y="362572"/>
                  </a:cubicBezTo>
                  <a:cubicBezTo>
                    <a:pt x="2798" y="357592"/>
                    <a:pt x="0" y="350837"/>
                    <a:pt x="0" y="343793"/>
                  </a:cubicBezTo>
                  <a:lnTo>
                    <a:pt x="0" y="26558"/>
                  </a:lnTo>
                  <a:cubicBezTo>
                    <a:pt x="0" y="19514"/>
                    <a:pt x="2798" y="12759"/>
                    <a:pt x="7779" y="7779"/>
                  </a:cubicBezTo>
                  <a:cubicBezTo>
                    <a:pt x="12759" y="2798"/>
                    <a:pt x="19514" y="0"/>
                    <a:pt x="26558" y="0"/>
                  </a:cubicBezTo>
                  <a:close/>
                </a:path>
              </a:pathLst>
            </a:custGeom>
            <a:solidFill>
              <a:srgbClr val="242C46"/>
            </a:solidFill>
            <a:ln cap="rnd">
              <a:noFill/>
              <a:prstDash val="solid"/>
              <a:round/>
            </a:ln>
          </p:spPr>
        </p:sp>
        <p:sp>
          <p:nvSpPr>
            <p:cNvPr name="TextBox 4" id="4"/>
            <p:cNvSpPr txBox="true"/>
            <p:nvPr/>
          </p:nvSpPr>
          <p:spPr>
            <a:xfrm>
              <a:off x="0" y="-38100"/>
              <a:ext cx="832103" cy="408451"/>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852385" y="7485051"/>
            <a:ext cx="2424511" cy="0"/>
          </a:xfrm>
          <a:prstGeom prst="line">
            <a:avLst/>
          </a:prstGeom>
          <a:ln cap="flat" w="38100">
            <a:solidFill>
              <a:srgbClr val="E0EAFF"/>
            </a:solidFill>
            <a:prstDash val="solid"/>
            <a:headEnd type="none" len="sm" w="sm"/>
            <a:tailEnd type="none" len="sm" w="sm"/>
          </a:ln>
        </p:spPr>
      </p:sp>
      <p:sp>
        <p:nvSpPr>
          <p:cNvPr name="AutoShape 6" id="6"/>
          <p:cNvSpPr/>
          <p:nvPr/>
        </p:nvSpPr>
        <p:spPr>
          <a:xfrm>
            <a:off x="5787206" y="7485051"/>
            <a:ext cx="1674840" cy="0"/>
          </a:xfrm>
          <a:prstGeom prst="line">
            <a:avLst/>
          </a:prstGeom>
          <a:ln cap="flat" w="38100">
            <a:solidFill>
              <a:srgbClr val="E0EAFF"/>
            </a:solidFill>
            <a:prstDash val="solid"/>
            <a:headEnd type="none" len="sm" w="sm"/>
            <a:tailEnd type="none" len="sm" w="sm"/>
          </a:ln>
        </p:spPr>
      </p:sp>
      <p:sp>
        <p:nvSpPr>
          <p:cNvPr name="TextBox 7" id="7"/>
          <p:cNvSpPr txBox="true"/>
          <p:nvPr/>
        </p:nvSpPr>
        <p:spPr>
          <a:xfrm rot="0">
            <a:off x="3253583" y="1888662"/>
            <a:ext cx="11742215"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Render Pipeline</a:t>
            </a:r>
          </a:p>
        </p:txBody>
      </p:sp>
      <p:sp>
        <p:nvSpPr>
          <p:cNvPr name="AutoShape 8" id="8"/>
          <p:cNvSpPr/>
          <p:nvPr/>
        </p:nvSpPr>
        <p:spPr>
          <a:xfrm>
            <a:off x="11276896" y="3977681"/>
            <a:ext cx="1488609" cy="0"/>
          </a:xfrm>
          <a:prstGeom prst="line">
            <a:avLst/>
          </a:prstGeom>
          <a:ln cap="flat" w="38100">
            <a:solidFill>
              <a:srgbClr val="E0EAFF"/>
            </a:solidFill>
            <a:prstDash val="solid"/>
            <a:headEnd type="none" len="sm" w="sm"/>
            <a:tailEnd type="oval" len="lg" w="lg"/>
          </a:ln>
        </p:spPr>
      </p:sp>
      <p:sp>
        <p:nvSpPr>
          <p:cNvPr name="AutoShape 9" id="9"/>
          <p:cNvSpPr/>
          <p:nvPr/>
        </p:nvSpPr>
        <p:spPr>
          <a:xfrm>
            <a:off x="14701133" y="4015778"/>
            <a:ext cx="2871540" cy="0"/>
          </a:xfrm>
          <a:prstGeom prst="line">
            <a:avLst/>
          </a:prstGeom>
          <a:ln cap="flat" w="38100">
            <a:solidFill>
              <a:srgbClr val="E0EAFF"/>
            </a:solidFill>
            <a:prstDash val="solid"/>
            <a:headEnd type="oval" len="lg" w="lg"/>
            <a:tailEnd type="none" len="sm" w="sm"/>
          </a:ln>
        </p:spPr>
      </p:sp>
      <p:sp>
        <p:nvSpPr>
          <p:cNvPr name="TextBox 10" id="10"/>
          <p:cNvSpPr txBox="true"/>
          <p:nvPr/>
        </p:nvSpPr>
        <p:spPr>
          <a:xfrm rot="0">
            <a:off x="12473986" y="3823503"/>
            <a:ext cx="2977865" cy="327406"/>
          </a:xfrm>
          <a:prstGeom prst="rect">
            <a:avLst/>
          </a:prstGeom>
        </p:spPr>
        <p:txBody>
          <a:bodyPr anchor="t" rtlCol="false" tIns="0" lIns="0" bIns="0" rIns="0">
            <a:spAutoFit/>
          </a:bodyPr>
          <a:lstStyle/>
          <a:p>
            <a:pPr algn="ctr">
              <a:lnSpc>
                <a:spcPts val="2507"/>
              </a:lnSpc>
            </a:pPr>
            <a:r>
              <a:rPr lang="en-US" b="true" sz="2300" spc="200">
                <a:solidFill>
                  <a:srgbClr val="FFFFFF"/>
                </a:solidFill>
                <a:latin typeface="Aileron Bold"/>
                <a:ea typeface="Aileron Bold"/>
                <a:cs typeface="Aileron Bold"/>
                <a:sym typeface="Aileron Bold"/>
              </a:rPr>
              <a:t>Shape Assembly</a:t>
            </a:r>
          </a:p>
        </p:txBody>
      </p:sp>
      <p:sp>
        <p:nvSpPr>
          <p:cNvPr name="TextBox 11" id="11"/>
          <p:cNvSpPr txBox="true"/>
          <p:nvPr/>
        </p:nvSpPr>
        <p:spPr>
          <a:xfrm rot="0">
            <a:off x="6337643" y="5515726"/>
            <a:ext cx="4227420" cy="1249140"/>
          </a:xfrm>
          <a:prstGeom prst="rect">
            <a:avLst/>
          </a:prstGeom>
        </p:spPr>
        <p:txBody>
          <a:bodyPr anchor="t" rtlCol="false" tIns="0" lIns="0" bIns="0" rIns="0">
            <a:spAutoFit/>
          </a:bodyPr>
          <a:lstStyle/>
          <a:p>
            <a:pPr algn="ctr">
              <a:lnSpc>
                <a:spcPts val="2549"/>
              </a:lnSpc>
            </a:pPr>
            <a:r>
              <a:rPr lang="en-US" sz="1821" spc="158">
                <a:solidFill>
                  <a:srgbClr val="FFFFFF"/>
                </a:solidFill>
                <a:latin typeface="Aileron"/>
                <a:ea typeface="Aileron"/>
                <a:cs typeface="Aileron"/>
                <a:sym typeface="Aileron"/>
              </a:rPr>
              <a:t>This is an optional step that is used to apply some geometric transforms to the output of the vertex shaders   </a:t>
            </a:r>
          </a:p>
        </p:txBody>
      </p:sp>
      <p:sp>
        <p:nvSpPr>
          <p:cNvPr name="TextBox 12" id="12"/>
          <p:cNvSpPr txBox="true"/>
          <p:nvPr/>
        </p:nvSpPr>
        <p:spPr>
          <a:xfrm rot="0">
            <a:off x="11741232" y="4474759"/>
            <a:ext cx="4291839" cy="2815358"/>
          </a:xfrm>
          <a:prstGeom prst="rect">
            <a:avLst/>
          </a:prstGeom>
        </p:spPr>
        <p:txBody>
          <a:bodyPr anchor="t" rtlCol="false" tIns="0" lIns="0" bIns="0" rIns="0">
            <a:spAutoFit/>
          </a:bodyPr>
          <a:lstStyle/>
          <a:p>
            <a:pPr algn="ctr">
              <a:lnSpc>
                <a:spcPts val="2847"/>
              </a:lnSpc>
            </a:pPr>
            <a:r>
              <a:rPr lang="en-US" sz="2034" spc="176">
                <a:solidFill>
                  <a:srgbClr val="FFFFFF"/>
                </a:solidFill>
                <a:latin typeface="Aileron"/>
                <a:ea typeface="Aileron"/>
                <a:cs typeface="Aileron"/>
                <a:sym typeface="Aileron"/>
              </a:rPr>
              <a:t>In this step, the program takes as input all the vertices (or vertex if GL_POINTS is chosen) from the vertex (or geometry) shader that form one or more primitives and assembles all the point(s) in the primitive shape</a:t>
            </a:r>
          </a:p>
        </p:txBody>
      </p:sp>
      <p:sp>
        <p:nvSpPr>
          <p:cNvPr name="TextBox 13" id="13"/>
          <p:cNvSpPr txBox="true"/>
          <p:nvPr/>
        </p:nvSpPr>
        <p:spPr>
          <a:xfrm rot="0">
            <a:off x="7100933" y="7133514"/>
            <a:ext cx="2900510" cy="722122"/>
          </a:xfrm>
          <a:prstGeom prst="rect">
            <a:avLst/>
          </a:prstGeom>
        </p:spPr>
        <p:txBody>
          <a:bodyPr anchor="t" rtlCol="false" tIns="0" lIns="0" bIns="0" rIns="0">
            <a:spAutoFit/>
          </a:bodyPr>
          <a:lstStyle/>
          <a:p>
            <a:pPr algn="ctr">
              <a:lnSpc>
                <a:spcPts val="2834"/>
              </a:lnSpc>
            </a:pPr>
            <a:r>
              <a:rPr lang="en-US" b="true" sz="2600" spc="226">
                <a:solidFill>
                  <a:srgbClr val="FFFFFF"/>
                </a:solidFill>
                <a:latin typeface="Aileron Bold"/>
                <a:ea typeface="Aileron Bold"/>
                <a:cs typeface="Aileron Bold"/>
                <a:sym typeface="Aileron Bold"/>
              </a:rPr>
              <a:t>Geometry Shader</a:t>
            </a:r>
          </a:p>
        </p:txBody>
      </p:sp>
      <p:sp>
        <p:nvSpPr>
          <p:cNvPr name="TextBox 14" id="14"/>
          <p:cNvSpPr txBox="true"/>
          <p:nvPr/>
        </p:nvSpPr>
        <p:spPr>
          <a:xfrm rot="0">
            <a:off x="1399431" y="3961808"/>
            <a:ext cx="3737504" cy="369697"/>
          </a:xfrm>
          <a:prstGeom prst="rect">
            <a:avLst/>
          </a:prstGeom>
        </p:spPr>
        <p:txBody>
          <a:bodyPr anchor="t" rtlCol="false" tIns="0" lIns="0" bIns="0" rIns="0">
            <a:spAutoFit/>
          </a:bodyPr>
          <a:lstStyle/>
          <a:p>
            <a:pPr algn="ctr">
              <a:lnSpc>
                <a:spcPts val="2834"/>
              </a:lnSpc>
            </a:pPr>
            <a:r>
              <a:rPr lang="en-US" b="true" sz="2600" spc="226">
                <a:solidFill>
                  <a:srgbClr val="FFFFFF"/>
                </a:solidFill>
                <a:latin typeface="Aileron Bold"/>
                <a:ea typeface="Aileron Bold"/>
                <a:cs typeface="Aileron Bold"/>
                <a:sym typeface="Aileron Bold"/>
              </a:rPr>
              <a:t>Vertex Shader</a:t>
            </a:r>
          </a:p>
        </p:txBody>
      </p:sp>
      <p:sp>
        <p:nvSpPr>
          <p:cNvPr name="AutoShape 15" id="15"/>
          <p:cNvSpPr/>
          <p:nvPr/>
        </p:nvSpPr>
        <p:spPr>
          <a:xfrm>
            <a:off x="5136935" y="4137132"/>
            <a:ext cx="650271" cy="0"/>
          </a:xfrm>
          <a:prstGeom prst="line">
            <a:avLst/>
          </a:prstGeom>
          <a:ln cap="flat" w="38100">
            <a:solidFill>
              <a:srgbClr val="E0EAFF"/>
            </a:solidFill>
            <a:prstDash val="solid"/>
            <a:headEnd type="oval" len="lg" w="lg"/>
            <a:tailEnd type="none" len="sm" w="sm"/>
          </a:ln>
        </p:spPr>
      </p:sp>
      <p:sp>
        <p:nvSpPr>
          <p:cNvPr name="AutoShape 16" id="16"/>
          <p:cNvSpPr/>
          <p:nvPr/>
        </p:nvSpPr>
        <p:spPr>
          <a:xfrm flipV="true">
            <a:off x="5787206" y="4065510"/>
            <a:ext cx="0" cy="3494975"/>
          </a:xfrm>
          <a:prstGeom prst="line">
            <a:avLst/>
          </a:prstGeom>
          <a:ln cap="flat" w="38100">
            <a:solidFill>
              <a:srgbClr val="E0EAFF"/>
            </a:solidFill>
            <a:prstDash val="solid"/>
            <a:headEnd type="oval" len="lg" w="lg"/>
            <a:tailEnd type="oval" len="lg" w="lg"/>
          </a:ln>
        </p:spPr>
      </p:sp>
      <p:sp>
        <p:nvSpPr>
          <p:cNvPr name="Freeform 17" id="17"/>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8" id="18"/>
          <p:cNvSpPr/>
          <p:nvPr/>
        </p:nvSpPr>
        <p:spPr>
          <a:xfrm flipV="true">
            <a:off x="11276896" y="3904654"/>
            <a:ext cx="0" cy="3655830"/>
          </a:xfrm>
          <a:prstGeom prst="line">
            <a:avLst/>
          </a:prstGeom>
          <a:ln cap="flat" w="38100">
            <a:solidFill>
              <a:srgbClr val="E0EAFF"/>
            </a:solidFill>
            <a:prstDash val="solid"/>
            <a:headEnd type="oval" len="lg" w="lg"/>
            <a:tailEnd type="oval" len="lg" w="lg"/>
          </a:ln>
        </p:spPr>
      </p:sp>
      <p:sp>
        <p:nvSpPr>
          <p:cNvPr name="TextBox 19" id="19"/>
          <p:cNvSpPr txBox="true"/>
          <p:nvPr/>
        </p:nvSpPr>
        <p:spPr>
          <a:xfrm rot="0">
            <a:off x="1413978" y="5014531"/>
            <a:ext cx="3747495" cy="926348"/>
          </a:xfrm>
          <a:prstGeom prst="rect">
            <a:avLst/>
          </a:prstGeom>
        </p:spPr>
        <p:txBody>
          <a:bodyPr anchor="t" rtlCol="false" tIns="0" lIns="0" bIns="0" rIns="0">
            <a:spAutoFit/>
          </a:bodyPr>
          <a:lstStyle/>
          <a:p>
            <a:pPr algn="ctr">
              <a:lnSpc>
                <a:spcPts val="2491"/>
              </a:lnSpc>
            </a:pPr>
            <a:r>
              <a:rPr lang="en-US" sz="1779" spc="154">
                <a:solidFill>
                  <a:srgbClr val="FFFFFF"/>
                </a:solidFill>
                <a:latin typeface="Aileron"/>
                <a:ea typeface="Aileron"/>
                <a:cs typeface="Aileron"/>
                <a:sym typeface="Aileron"/>
              </a:rPr>
              <a:t>The vertex shader is defined, written and linked to the program</a:t>
            </a:r>
          </a:p>
        </p:txBody>
      </p:sp>
      <p:sp>
        <p:nvSpPr>
          <p:cNvPr name="Freeform 20" id="20"/>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1" id="21"/>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2" id="22"/>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3" id="2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643252" y="1445777"/>
            <a:ext cx="16616048" cy="7395446"/>
            <a:chOff x="0" y="0"/>
            <a:chExt cx="832103" cy="370351"/>
          </a:xfrm>
        </p:grpSpPr>
        <p:sp>
          <p:nvSpPr>
            <p:cNvPr name="Freeform 3" id="3"/>
            <p:cNvSpPr/>
            <p:nvPr/>
          </p:nvSpPr>
          <p:spPr>
            <a:xfrm flipH="false" flipV="false" rot="0">
              <a:off x="0" y="0"/>
              <a:ext cx="832103" cy="370351"/>
            </a:xfrm>
            <a:custGeom>
              <a:avLst/>
              <a:gdLst/>
              <a:ahLst/>
              <a:cxnLst/>
              <a:rect r="r" b="b" t="t" l="l"/>
              <a:pathLst>
                <a:path h="370351" w="832103">
                  <a:moveTo>
                    <a:pt x="26558" y="0"/>
                  </a:moveTo>
                  <a:lnTo>
                    <a:pt x="805544" y="0"/>
                  </a:lnTo>
                  <a:cubicBezTo>
                    <a:pt x="820212" y="0"/>
                    <a:pt x="832103" y="11890"/>
                    <a:pt x="832103" y="26558"/>
                  </a:cubicBezTo>
                  <a:lnTo>
                    <a:pt x="832103" y="343793"/>
                  </a:lnTo>
                  <a:cubicBezTo>
                    <a:pt x="832103" y="358461"/>
                    <a:pt x="820212" y="370351"/>
                    <a:pt x="805544" y="370351"/>
                  </a:cubicBezTo>
                  <a:lnTo>
                    <a:pt x="26558" y="370351"/>
                  </a:lnTo>
                  <a:cubicBezTo>
                    <a:pt x="19514" y="370351"/>
                    <a:pt x="12759" y="367553"/>
                    <a:pt x="7779" y="362572"/>
                  </a:cubicBezTo>
                  <a:cubicBezTo>
                    <a:pt x="2798" y="357592"/>
                    <a:pt x="0" y="350837"/>
                    <a:pt x="0" y="343793"/>
                  </a:cubicBezTo>
                  <a:lnTo>
                    <a:pt x="0" y="26558"/>
                  </a:lnTo>
                  <a:cubicBezTo>
                    <a:pt x="0" y="19514"/>
                    <a:pt x="2798" y="12759"/>
                    <a:pt x="7779" y="7779"/>
                  </a:cubicBezTo>
                  <a:cubicBezTo>
                    <a:pt x="12759" y="2798"/>
                    <a:pt x="19514" y="0"/>
                    <a:pt x="26558" y="0"/>
                  </a:cubicBezTo>
                  <a:close/>
                </a:path>
              </a:pathLst>
            </a:custGeom>
            <a:solidFill>
              <a:srgbClr val="242C46"/>
            </a:solidFill>
            <a:ln cap="rnd">
              <a:noFill/>
              <a:prstDash val="solid"/>
              <a:round/>
            </a:ln>
          </p:spPr>
        </p:sp>
        <p:sp>
          <p:nvSpPr>
            <p:cNvPr name="TextBox 4" id="4"/>
            <p:cNvSpPr txBox="true"/>
            <p:nvPr/>
          </p:nvSpPr>
          <p:spPr>
            <a:xfrm>
              <a:off x="0" y="-38100"/>
              <a:ext cx="832103" cy="408451"/>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852385" y="7485051"/>
            <a:ext cx="2424511" cy="0"/>
          </a:xfrm>
          <a:prstGeom prst="line">
            <a:avLst/>
          </a:prstGeom>
          <a:ln cap="flat" w="38100">
            <a:solidFill>
              <a:srgbClr val="E0EAFF"/>
            </a:solidFill>
            <a:prstDash val="solid"/>
            <a:headEnd type="none" len="sm" w="sm"/>
            <a:tailEnd type="none" len="sm" w="sm"/>
          </a:ln>
        </p:spPr>
      </p:sp>
      <p:sp>
        <p:nvSpPr>
          <p:cNvPr name="AutoShape 6" id="6"/>
          <p:cNvSpPr/>
          <p:nvPr/>
        </p:nvSpPr>
        <p:spPr>
          <a:xfrm>
            <a:off x="5787206" y="7485051"/>
            <a:ext cx="1909080" cy="0"/>
          </a:xfrm>
          <a:prstGeom prst="line">
            <a:avLst/>
          </a:prstGeom>
          <a:ln cap="flat" w="38100">
            <a:solidFill>
              <a:srgbClr val="E0EAFF"/>
            </a:solidFill>
            <a:prstDash val="solid"/>
            <a:headEnd type="none" len="sm" w="sm"/>
            <a:tailEnd type="none" len="sm" w="sm"/>
          </a:ln>
        </p:spPr>
      </p:sp>
      <p:sp>
        <p:nvSpPr>
          <p:cNvPr name="TextBox 7" id="7"/>
          <p:cNvSpPr txBox="true"/>
          <p:nvPr/>
        </p:nvSpPr>
        <p:spPr>
          <a:xfrm rot="0">
            <a:off x="3253583" y="1888662"/>
            <a:ext cx="11742215"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Render Pipeline</a:t>
            </a:r>
          </a:p>
        </p:txBody>
      </p:sp>
      <p:sp>
        <p:nvSpPr>
          <p:cNvPr name="AutoShape 8" id="8"/>
          <p:cNvSpPr/>
          <p:nvPr/>
        </p:nvSpPr>
        <p:spPr>
          <a:xfrm>
            <a:off x="11276896" y="3977681"/>
            <a:ext cx="1488609" cy="0"/>
          </a:xfrm>
          <a:prstGeom prst="line">
            <a:avLst/>
          </a:prstGeom>
          <a:ln cap="flat" w="38100">
            <a:solidFill>
              <a:srgbClr val="E0EAFF"/>
            </a:solidFill>
            <a:prstDash val="solid"/>
            <a:headEnd type="none" len="sm" w="sm"/>
            <a:tailEnd type="oval" len="lg" w="lg"/>
          </a:ln>
        </p:spPr>
      </p:sp>
      <p:sp>
        <p:nvSpPr>
          <p:cNvPr name="AutoShape 9" id="9"/>
          <p:cNvSpPr/>
          <p:nvPr/>
        </p:nvSpPr>
        <p:spPr>
          <a:xfrm>
            <a:off x="-195189" y="4015778"/>
            <a:ext cx="2871540" cy="0"/>
          </a:xfrm>
          <a:prstGeom prst="line">
            <a:avLst/>
          </a:prstGeom>
          <a:ln cap="flat" w="38100">
            <a:solidFill>
              <a:srgbClr val="E0EAFF"/>
            </a:solidFill>
            <a:prstDash val="solid"/>
            <a:headEnd type="oval" len="lg" w="lg"/>
            <a:tailEnd type="none" len="sm" w="sm"/>
          </a:ln>
        </p:spPr>
      </p:sp>
      <p:sp>
        <p:nvSpPr>
          <p:cNvPr name="TextBox 10" id="10"/>
          <p:cNvSpPr txBox="true"/>
          <p:nvPr/>
        </p:nvSpPr>
        <p:spPr>
          <a:xfrm rot="0">
            <a:off x="12473986" y="3823503"/>
            <a:ext cx="3270666" cy="327406"/>
          </a:xfrm>
          <a:prstGeom prst="rect">
            <a:avLst/>
          </a:prstGeom>
        </p:spPr>
        <p:txBody>
          <a:bodyPr anchor="t" rtlCol="false" tIns="0" lIns="0" bIns="0" rIns="0">
            <a:spAutoFit/>
          </a:bodyPr>
          <a:lstStyle/>
          <a:p>
            <a:pPr algn="ctr">
              <a:lnSpc>
                <a:spcPts val="2507"/>
              </a:lnSpc>
            </a:pPr>
            <a:r>
              <a:rPr lang="en-US" b="true" sz="2300" spc="200">
                <a:solidFill>
                  <a:srgbClr val="FFFFFF"/>
                </a:solidFill>
                <a:latin typeface="Aileron Bold"/>
                <a:ea typeface="Aileron Bold"/>
                <a:cs typeface="Aileron Bold"/>
                <a:sym typeface="Aileron Bold"/>
              </a:rPr>
              <a:t>Tests and Blending</a:t>
            </a:r>
          </a:p>
        </p:txBody>
      </p:sp>
      <p:sp>
        <p:nvSpPr>
          <p:cNvPr name="TextBox 11" id="11"/>
          <p:cNvSpPr txBox="true"/>
          <p:nvPr/>
        </p:nvSpPr>
        <p:spPr>
          <a:xfrm rot="0">
            <a:off x="6442625" y="5301006"/>
            <a:ext cx="4227420" cy="1563465"/>
          </a:xfrm>
          <a:prstGeom prst="rect">
            <a:avLst/>
          </a:prstGeom>
        </p:spPr>
        <p:txBody>
          <a:bodyPr anchor="t" rtlCol="false" tIns="0" lIns="0" bIns="0" rIns="0">
            <a:spAutoFit/>
          </a:bodyPr>
          <a:lstStyle/>
          <a:p>
            <a:pPr algn="ctr">
              <a:lnSpc>
                <a:spcPts val="2549"/>
              </a:lnSpc>
            </a:pPr>
            <a:r>
              <a:rPr lang="en-US" sz="1821" spc="158">
                <a:solidFill>
                  <a:srgbClr val="FFFFFF"/>
                </a:solidFill>
                <a:latin typeface="Aileron"/>
                <a:ea typeface="Aileron"/>
                <a:cs typeface="Aileron"/>
                <a:sym typeface="Aileron"/>
              </a:rPr>
              <a:t>This step calculates the color values of each pixel and maps the, to the associated pixel. Most OpenGL effects are applied in this step   </a:t>
            </a:r>
          </a:p>
        </p:txBody>
      </p:sp>
      <p:sp>
        <p:nvSpPr>
          <p:cNvPr name="TextBox 12" id="12"/>
          <p:cNvSpPr txBox="true"/>
          <p:nvPr/>
        </p:nvSpPr>
        <p:spPr>
          <a:xfrm rot="0">
            <a:off x="11741232" y="4474759"/>
            <a:ext cx="4291839" cy="2815358"/>
          </a:xfrm>
          <a:prstGeom prst="rect">
            <a:avLst/>
          </a:prstGeom>
        </p:spPr>
        <p:txBody>
          <a:bodyPr anchor="t" rtlCol="false" tIns="0" lIns="0" bIns="0" rIns="0">
            <a:spAutoFit/>
          </a:bodyPr>
          <a:lstStyle/>
          <a:p>
            <a:pPr algn="ctr">
              <a:lnSpc>
                <a:spcPts val="2847"/>
              </a:lnSpc>
            </a:pPr>
            <a:r>
              <a:rPr lang="en-US" sz="2034" spc="176">
                <a:solidFill>
                  <a:srgbClr val="FFFFFF"/>
                </a:solidFill>
                <a:latin typeface="Aileron"/>
                <a:ea typeface="Aileron"/>
                <a:cs typeface="Aileron"/>
                <a:sym typeface="Aileron"/>
              </a:rPr>
              <a:t>This stage checks the fragment's corresponding depth (and alpha) value and uses those to check if the resulting fragment is in front or behind other objects and should be discarded(or blended) accordingly.</a:t>
            </a:r>
          </a:p>
        </p:txBody>
      </p:sp>
      <p:sp>
        <p:nvSpPr>
          <p:cNvPr name="TextBox 13" id="13"/>
          <p:cNvSpPr txBox="true"/>
          <p:nvPr/>
        </p:nvSpPr>
        <p:spPr>
          <a:xfrm rot="0">
            <a:off x="7100933" y="7133514"/>
            <a:ext cx="2900510" cy="722122"/>
          </a:xfrm>
          <a:prstGeom prst="rect">
            <a:avLst/>
          </a:prstGeom>
        </p:spPr>
        <p:txBody>
          <a:bodyPr anchor="t" rtlCol="false" tIns="0" lIns="0" bIns="0" rIns="0">
            <a:spAutoFit/>
          </a:bodyPr>
          <a:lstStyle/>
          <a:p>
            <a:pPr algn="ctr">
              <a:lnSpc>
                <a:spcPts val="2834"/>
              </a:lnSpc>
            </a:pPr>
            <a:r>
              <a:rPr lang="en-US" b="true" sz="2600" spc="226">
                <a:solidFill>
                  <a:srgbClr val="FFFFFF"/>
                </a:solidFill>
                <a:latin typeface="Aileron Bold"/>
                <a:ea typeface="Aileron Bold"/>
                <a:cs typeface="Aileron Bold"/>
                <a:sym typeface="Aileron Bold"/>
              </a:rPr>
              <a:t>Fragment Shader</a:t>
            </a:r>
          </a:p>
        </p:txBody>
      </p:sp>
      <p:sp>
        <p:nvSpPr>
          <p:cNvPr name="AutoShape 14" id="14"/>
          <p:cNvSpPr/>
          <p:nvPr/>
        </p:nvSpPr>
        <p:spPr>
          <a:xfrm>
            <a:off x="4591090" y="3999284"/>
            <a:ext cx="1196117" cy="0"/>
          </a:xfrm>
          <a:prstGeom prst="line">
            <a:avLst/>
          </a:prstGeom>
          <a:ln cap="flat" w="38100">
            <a:solidFill>
              <a:srgbClr val="E0EAFF"/>
            </a:solidFill>
            <a:prstDash val="solid"/>
            <a:headEnd type="oval" len="lg" w="lg"/>
            <a:tailEnd type="none" len="sm" w="sm"/>
          </a:ln>
        </p:spPr>
      </p:sp>
      <p:sp>
        <p:nvSpPr>
          <p:cNvPr name="TextBox 15" id="15"/>
          <p:cNvSpPr txBox="true"/>
          <p:nvPr/>
        </p:nvSpPr>
        <p:spPr>
          <a:xfrm rot="0">
            <a:off x="1596402" y="3823960"/>
            <a:ext cx="3737504" cy="369697"/>
          </a:xfrm>
          <a:prstGeom prst="rect">
            <a:avLst/>
          </a:prstGeom>
        </p:spPr>
        <p:txBody>
          <a:bodyPr anchor="t" rtlCol="false" tIns="0" lIns="0" bIns="0" rIns="0">
            <a:spAutoFit/>
          </a:bodyPr>
          <a:lstStyle/>
          <a:p>
            <a:pPr algn="ctr">
              <a:lnSpc>
                <a:spcPts val="2834"/>
              </a:lnSpc>
            </a:pPr>
            <a:r>
              <a:rPr lang="en-US" b="true" sz="2600" spc="226">
                <a:solidFill>
                  <a:srgbClr val="FFFFFF"/>
                </a:solidFill>
                <a:latin typeface="Aileron Bold"/>
                <a:ea typeface="Aileron Bold"/>
                <a:cs typeface="Aileron Bold"/>
                <a:sym typeface="Aileron Bold"/>
              </a:rPr>
              <a:t>Rasterization</a:t>
            </a:r>
          </a:p>
        </p:txBody>
      </p:sp>
      <p:sp>
        <p:nvSpPr>
          <p:cNvPr name="AutoShape 16" id="16"/>
          <p:cNvSpPr/>
          <p:nvPr/>
        </p:nvSpPr>
        <p:spPr>
          <a:xfrm flipH="true" flipV="true">
            <a:off x="5835775" y="3904654"/>
            <a:ext cx="0" cy="3655830"/>
          </a:xfrm>
          <a:prstGeom prst="line">
            <a:avLst/>
          </a:prstGeom>
          <a:ln cap="flat" w="38100">
            <a:solidFill>
              <a:srgbClr val="E0EAFF"/>
            </a:solidFill>
            <a:prstDash val="solid"/>
            <a:headEnd type="oval" len="lg" w="lg"/>
            <a:tailEnd type="oval" len="lg" w="lg"/>
          </a:ln>
        </p:spPr>
      </p:sp>
      <p:sp>
        <p:nvSpPr>
          <p:cNvPr name="Freeform 17" id="17"/>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8" id="18"/>
          <p:cNvSpPr/>
          <p:nvPr/>
        </p:nvSpPr>
        <p:spPr>
          <a:xfrm flipV="true">
            <a:off x="11276896" y="3904654"/>
            <a:ext cx="0" cy="3655830"/>
          </a:xfrm>
          <a:prstGeom prst="line">
            <a:avLst/>
          </a:prstGeom>
          <a:ln cap="flat" w="38100">
            <a:solidFill>
              <a:srgbClr val="E0EAFF"/>
            </a:solidFill>
            <a:prstDash val="solid"/>
            <a:headEnd type="oval" len="lg" w="lg"/>
            <a:tailEnd type="oval" len="lg" w="lg"/>
          </a:ln>
        </p:spPr>
      </p:sp>
      <p:sp>
        <p:nvSpPr>
          <p:cNvPr name="TextBox 19" id="19"/>
          <p:cNvSpPr txBox="true"/>
          <p:nvPr/>
        </p:nvSpPr>
        <p:spPr>
          <a:xfrm rot="0">
            <a:off x="1583454" y="4493809"/>
            <a:ext cx="3747495" cy="2812298"/>
          </a:xfrm>
          <a:prstGeom prst="rect">
            <a:avLst/>
          </a:prstGeom>
        </p:spPr>
        <p:txBody>
          <a:bodyPr anchor="t" rtlCol="false" tIns="0" lIns="0" bIns="0" rIns="0">
            <a:spAutoFit/>
          </a:bodyPr>
          <a:lstStyle/>
          <a:p>
            <a:pPr algn="ctr">
              <a:lnSpc>
                <a:spcPts val="2491"/>
              </a:lnSpc>
            </a:pPr>
            <a:r>
              <a:rPr lang="en-US" sz="1779" spc="154">
                <a:solidFill>
                  <a:srgbClr val="FFFFFF"/>
                </a:solidFill>
                <a:latin typeface="Aileron"/>
                <a:ea typeface="Aileron"/>
                <a:cs typeface="Aileron"/>
                <a:sym typeface="Aileron"/>
              </a:rPr>
              <a:t>The output of the primitive assembly stage is then passed on to the rasterization stage where it maps the resulting primitive(s) to the corresponding pixels on the final screen, resulting in fragments for the fragment shader to use.</a:t>
            </a:r>
          </a:p>
        </p:txBody>
      </p:sp>
      <p:sp>
        <p:nvSpPr>
          <p:cNvPr name="Freeform 20" id="20"/>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1" id="21"/>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2" id="22"/>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3" id="2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11</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432206" y="2904839"/>
            <a:ext cx="11423588" cy="2894687"/>
          </a:xfrm>
          <a:prstGeom prst="rect">
            <a:avLst/>
          </a:prstGeom>
        </p:spPr>
        <p:txBody>
          <a:bodyPr anchor="t" rtlCol="false" tIns="0" lIns="0" bIns="0" rIns="0">
            <a:spAutoFit/>
          </a:bodyPr>
          <a:lstStyle/>
          <a:p>
            <a:pPr algn="ctr">
              <a:lnSpc>
                <a:spcPts val="11259"/>
              </a:lnSpc>
            </a:pPr>
            <a:r>
              <a:rPr lang="en-US" sz="10236">
                <a:solidFill>
                  <a:srgbClr val="FFFFFF"/>
                </a:solidFill>
                <a:latin typeface="Bagel Fat One"/>
                <a:ea typeface="Bagel Fat One"/>
                <a:cs typeface="Bagel Fat One"/>
                <a:sym typeface="Bagel Fat One"/>
              </a:rPr>
              <a:t>Time For Some Shady Stuff</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14546978" y="278125"/>
            <a:ext cx="3387927" cy="3334688"/>
          </a:xfrm>
          <a:custGeom>
            <a:avLst/>
            <a:gdLst/>
            <a:ahLst/>
            <a:cxnLst/>
            <a:rect r="r" b="b" t="t" l="l"/>
            <a:pathLst>
              <a:path h="3334688" w="3387927">
                <a:moveTo>
                  <a:pt x="0" y="0"/>
                </a:moveTo>
                <a:lnTo>
                  <a:pt x="3387927" y="0"/>
                </a:lnTo>
                <a:lnTo>
                  <a:pt x="3387927" y="3334689"/>
                </a:lnTo>
                <a:lnTo>
                  <a:pt x="0" y="3334689"/>
                </a:lnTo>
                <a:lnTo>
                  <a:pt x="0" y="0"/>
                </a:lnTo>
                <a:close/>
              </a:path>
            </a:pathLst>
          </a:custGeom>
          <a:blipFill>
            <a:blip r:embed="rId6"/>
            <a:stretch>
              <a:fillRect l="0" t="0" r="0" b="0"/>
            </a:stretch>
          </a:blipFill>
        </p:spPr>
      </p:sp>
      <p:sp>
        <p:nvSpPr>
          <p:cNvPr name="TextBox 11" id="11"/>
          <p:cNvSpPr txBox="true"/>
          <p:nvPr/>
        </p:nvSpPr>
        <p:spPr>
          <a:xfrm rot="0">
            <a:off x="3496184" y="6202406"/>
            <a:ext cx="11295631" cy="708027"/>
          </a:xfrm>
          <a:prstGeom prst="rect">
            <a:avLst/>
          </a:prstGeom>
        </p:spPr>
        <p:txBody>
          <a:bodyPr anchor="t" rtlCol="false" tIns="0" lIns="0" bIns="0" rIns="0">
            <a:spAutoFit/>
          </a:bodyPr>
          <a:lstStyle/>
          <a:p>
            <a:pPr algn="ctr">
              <a:lnSpc>
                <a:spcPts val="5808"/>
              </a:lnSpc>
            </a:pPr>
            <a:r>
              <a:rPr lang="en-US" sz="4149" b="true">
                <a:solidFill>
                  <a:srgbClr val="FFFFFF"/>
                </a:solidFill>
                <a:latin typeface="Canva Sans Bold"/>
                <a:ea typeface="Canva Sans Bold"/>
                <a:cs typeface="Canva Sans Bold"/>
                <a:sym typeface="Canva Sans Bold"/>
              </a:rPr>
              <a:t>“Will the real Link Shader please stand up”</a:t>
            </a:r>
          </a:p>
        </p:txBody>
      </p:sp>
      <p:sp>
        <p:nvSpPr>
          <p:cNvPr name="TextBox 12" id="1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12</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S(h)adistic OpenGL</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13</a:t>
            </a:r>
          </a:p>
        </p:txBody>
      </p:sp>
      <p:sp>
        <p:nvSpPr>
          <p:cNvPr name="TextBox 11" id="11"/>
          <p:cNvSpPr txBox="true"/>
          <p:nvPr/>
        </p:nvSpPr>
        <p:spPr>
          <a:xfrm rot="0">
            <a:off x="6615808" y="2948782"/>
            <a:ext cx="5056383" cy="658018"/>
          </a:xfrm>
          <a:prstGeom prst="rect">
            <a:avLst/>
          </a:prstGeom>
        </p:spPr>
        <p:txBody>
          <a:bodyPr anchor="t" rtlCol="false" tIns="0" lIns="0" bIns="0" rIns="0">
            <a:spAutoFit/>
          </a:bodyPr>
          <a:lstStyle/>
          <a:p>
            <a:pPr algn="ctr">
              <a:lnSpc>
                <a:spcPts val="5349"/>
              </a:lnSpc>
            </a:pPr>
            <a:r>
              <a:rPr lang="en-US" sz="3820" b="true">
                <a:solidFill>
                  <a:srgbClr val="FFFFFF"/>
                </a:solidFill>
                <a:latin typeface="Canva Sans Bold"/>
                <a:ea typeface="Canva Sans Bold"/>
                <a:cs typeface="Canva Sans Bold"/>
                <a:sym typeface="Canva Sans Bold"/>
              </a:rPr>
              <a:t>“I know what I wrote”</a:t>
            </a:r>
          </a:p>
        </p:txBody>
      </p:sp>
      <p:sp>
        <p:nvSpPr>
          <p:cNvPr name="TextBox 12" id="12"/>
          <p:cNvSpPr txBox="true"/>
          <p:nvPr/>
        </p:nvSpPr>
        <p:spPr>
          <a:xfrm rot="0">
            <a:off x="2094073" y="3721255"/>
            <a:ext cx="14156393" cy="4564668"/>
          </a:xfrm>
          <a:prstGeom prst="rect">
            <a:avLst/>
          </a:prstGeom>
        </p:spPr>
        <p:txBody>
          <a:bodyPr anchor="t" rtlCol="false" tIns="0" lIns="0" bIns="0" rIns="0">
            <a:spAutoFit/>
          </a:bodyPr>
          <a:lstStyle/>
          <a:p>
            <a:pPr algn="l" marL="619519" indent="-309759" lvl="1">
              <a:lnSpc>
                <a:spcPts val="4017"/>
              </a:lnSpc>
              <a:buFont typeface="Arial"/>
              <a:buChar char="•"/>
            </a:pPr>
            <a:r>
              <a:rPr lang="en-US" sz="2869">
                <a:solidFill>
                  <a:srgbClr val="FFFFFF"/>
                </a:solidFill>
                <a:latin typeface="Canva Sans"/>
                <a:ea typeface="Canva Sans"/>
                <a:cs typeface="Canva Sans"/>
                <a:sym typeface="Canva Sans"/>
              </a:rPr>
              <a:t>Sha</a:t>
            </a:r>
            <a:r>
              <a:rPr lang="en-US" sz="2869">
                <a:solidFill>
                  <a:srgbClr val="FFFFFF"/>
                </a:solidFill>
                <a:latin typeface="Canva Sans"/>
                <a:ea typeface="Canva Sans"/>
                <a:cs typeface="Canva Sans"/>
                <a:sym typeface="Canva Sans"/>
              </a:rPr>
              <a:t>ders are little programs that rest on the GPU. </a:t>
            </a:r>
          </a:p>
          <a:p>
            <a:pPr algn="l" marL="619519" indent="-309759" lvl="1">
              <a:lnSpc>
                <a:spcPts val="4017"/>
              </a:lnSpc>
              <a:buFont typeface="Arial"/>
              <a:buChar char="•"/>
            </a:pPr>
            <a:r>
              <a:rPr lang="en-US" sz="2869">
                <a:solidFill>
                  <a:srgbClr val="FFFFFF"/>
                </a:solidFill>
                <a:latin typeface="Canva Sans"/>
                <a:ea typeface="Canva Sans"/>
                <a:cs typeface="Canva Sans"/>
                <a:sym typeface="Canva Sans"/>
              </a:rPr>
              <a:t>These programs are run for each specific section of the graphics pipeline. In a basic sense, shaders are nothing more than programs transforming inputs to outputs. </a:t>
            </a:r>
          </a:p>
          <a:p>
            <a:pPr algn="l" marL="619519" indent="-309759" lvl="1">
              <a:lnSpc>
                <a:spcPts val="4017"/>
              </a:lnSpc>
              <a:buFont typeface="Arial"/>
              <a:buChar char="•"/>
            </a:pPr>
            <a:r>
              <a:rPr lang="en-US" sz="2869">
                <a:solidFill>
                  <a:srgbClr val="FFFFFF"/>
                </a:solidFill>
                <a:latin typeface="Canva Sans"/>
                <a:ea typeface="Canva Sans"/>
                <a:cs typeface="Canva Sans"/>
                <a:sym typeface="Canva Sans"/>
              </a:rPr>
              <a:t>Shaders are also very isolated programs in that they're not allowed to communicate with each other</a:t>
            </a:r>
          </a:p>
          <a:p>
            <a:pPr algn="l" marL="619519" indent="-309759" lvl="1">
              <a:lnSpc>
                <a:spcPts val="4017"/>
              </a:lnSpc>
              <a:buFont typeface="Arial"/>
              <a:buChar char="•"/>
            </a:pPr>
            <a:r>
              <a:rPr lang="en-US" sz="2869">
                <a:solidFill>
                  <a:srgbClr val="FFFFFF"/>
                </a:solidFill>
                <a:latin typeface="Canva Sans"/>
                <a:ea typeface="Canva Sans"/>
                <a:cs typeface="Canva Sans"/>
                <a:sym typeface="Canva Sans"/>
              </a:rPr>
              <a:t>The only communication they have is via their inputs and outputs. </a:t>
            </a:r>
          </a:p>
          <a:p>
            <a:pPr algn="l" marL="619519" indent="-309759" lvl="1">
              <a:lnSpc>
                <a:spcPts val="4017"/>
              </a:lnSpc>
              <a:buFont typeface="Arial"/>
              <a:buChar char="•"/>
            </a:pPr>
            <a:r>
              <a:rPr lang="en-US" sz="2869">
                <a:solidFill>
                  <a:srgbClr val="FFFFFF"/>
                </a:solidFill>
                <a:latin typeface="Canva Sans"/>
                <a:ea typeface="Canva Sans"/>
                <a:cs typeface="Canva Sans"/>
                <a:sym typeface="Canva Sans"/>
              </a:rPr>
              <a:t>Its just that shaders don’t have the best reputation when it comes to developers.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Check out what I mean</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2084548" y="3410695"/>
            <a:ext cx="3415928" cy="4744344"/>
          </a:xfrm>
          <a:custGeom>
            <a:avLst/>
            <a:gdLst/>
            <a:ahLst/>
            <a:cxnLst/>
            <a:rect r="r" b="b" t="t" l="l"/>
            <a:pathLst>
              <a:path h="4744344" w="3415928">
                <a:moveTo>
                  <a:pt x="0" y="0"/>
                </a:moveTo>
                <a:lnTo>
                  <a:pt x="3415928" y="0"/>
                </a:lnTo>
                <a:lnTo>
                  <a:pt x="3415928" y="4744344"/>
                </a:lnTo>
                <a:lnTo>
                  <a:pt x="0" y="4744344"/>
                </a:lnTo>
                <a:lnTo>
                  <a:pt x="0" y="0"/>
                </a:lnTo>
                <a:close/>
              </a:path>
            </a:pathLst>
          </a:custGeom>
          <a:blipFill>
            <a:blip r:embed="rId6"/>
            <a:stretch>
              <a:fillRect l="0" t="0" r="0" b="0"/>
            </a:stretch>
          </a:blipFill>
        </p:spPr>
      </p:sp>
      <p:sp>
        <p:nvSpPr>
          <p:cNvPr name="Freeform 11" id="11"/>
          <p:cNvSpPr/>
          <p:nvPr/>
        </p:nvSpPr>
        <p:spPr>
          <a:xfrm flipH="false" flipV="false" rot="0">
            <a:off x="5892713" y="3747176"/>
            <a:ext cx="5960384" cy="3831676"/>
          </a:xfrm>
          <a:custGeom>
            <a:avLst/>
            <a:gdLst/>
            <a:ahLst/>
            <a:cxnLst/>
            <a:rect r="r" b="b" t="t" l="l"/>
            <a:pathLst>
              <a:path h="3831676" w="5960384">
                <a:moveTo>
                  <a:pt x="0" y="0"/>
                </a:moveTo>
                <a:lnTo>
                  <a:pt x="5960384" y="0"/>
                </a:lnTo>
                <a:lnTo>
                  <a:pt x="5960384" y="3831676"/>
                </a:lnTo>
                <a:lnTo>
                  <a:pt x="0" y="3831676"/>
                </a:lnTo>
                <a:lnTo>
                  <a:pt x="0" y="0"/>
                </a:lnTo>
                <a:close/>
              </a:path>
            </a:pathLst>
          </a:custGeom>
          <a:blipFill>
            <a:blip r:embed="rId7"/>
            <a:stretch>
              <a:fillRect l="0" t="0" r="0" b="0"/>
            </a:stretch>
          </a:blipFill>
        </p:spPr>
      </p:sp>
      <p:sp>
        <p:nvSpPr>
          <p:cNvPr name="Freeform 12" id="12"/>
          <p:cNvSpPr/>
          <p:nvPr/>
        </p:nvSpPr>
        <p:spPr>
          <a:xfrm flipH="false" flipV="false" rot="0">
            <a:off x="12245335" y="4164662"/>
            <a:ext cx="3995607" cy="2996705"/>
          </a:xfrm>
          <a:custGeom>
            <a:avLst/>
            <a:gdLst/>
            <a:ahLst/>
            <a:cxnLst/>
            <a:rect r="r" b="b" t="t" l="l"/>
            <a:pathLst>
              <a:path h="2996705" w="3995607">
                <a:moveTo>
                  <a:pt x="0" y="0"/>
                </a:moveTo>
                <a:lnTo>
                  <a:pt x="3995606" y="0"/>
                </a:lnTo>
                <a:lnTo>
                  <a:pt x="3995606" y="2996705"/>
                </a:lnTo>
                <a:lnTo>
                  <a:pt x="0" y="2996705"/>
                </a:lnTo>
                <a:lnTo>
                  <a:pt x="0" y="0"/>
                </a:lnTo>
                <a:close/>
              </a:path>
            </a:pathLst>
          </a:custGeom>
          <a:blipFill>
            <a:blip r:embed="rId8"/>
            <a:stretch>
              <a:fillRect l="0" t="0" r="0" b="0"/>
            </a:stretch>
          </a:blipFill>
        </p:spPr>
      </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14</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2028825"/>
            <a:ext cx="14156393" cy="630555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But do not fret!</a:t>
            </a:r>
          </a:p>
          <a:p>
            <a:pPr algn="ctr">
              <a:lnSpc>
                <a:spcPts val="8250"/>
              </a:lnSpc>
            </a:pPr>
            <a:r>
              <a:rPr lang="en-US" sz="7500">
                <a:solidFill>
                  <a:srgbClr val="FFFFFF"/>
                </a:solidFill>
                <a:latin typeface="Bagel Fat One"/>
                <a:ea typeface="Bagel Fat One"/>
                <a:cs typeface="Bagel Fat One"/>
                <a:sym typeface="Bagel Fat One"/>
              </a:rPr>
              <a:t>Once you learn it, </a:t>
            </a:r>
          </a:p>
          <a:p>
            <a:pPr algn="ctr">
              <a:lnSpc>
                <a:spcPts val="8250"/>
              </a:lnSpc>
            </a:pPr>
            <a:r>
              <a:rPr lang="en-US" sz="7500">
                <a:solidFill>
                  <a:srgbClr val="FFFFFF"/>
                </a:solidFill>
                <a:latin typeface="Bagel Fat One"/>
                <a:ea typeface="Bagel Fat One"/>
                <a:cs typeface="Bagel Fat One"/>
                <a:sym typeface="Bagel Fat One"/>
              </a:rPr>
              <a:t>will not regret</a:t>
            </a:r>
          </a:p>
          <a:p>
            <a:pPr algn="ctr">
              <a:lnSpc>
                <a:spcPts val="8250"/>
              </a:lnSpc>
            </a:pPr>
            <a:r>
              <a:rPr lang="en-US" sz="7500">
                <a:solidFill>
                  <a:srgbClr val="FFFFFF"/>
                </a:solidFill>
                <a:latin typeface="Bagel Fat One"/>
                <a:ea typeface="Bagel Fat One"/>
                <a:cs typeface="Bagel Fat One"/>
                <a:sym typeface="Bagel Fat One"/>
              </a:rPr>
              <a:t>On this note, </a:t>
            </a:r>
          </a:p>
          <a:p>
            <a:pPr algn="ctr">
              <a:lnSpc>
                <a:spcPts val="8250"/>
              </a:lnSpc>
            </a:pPr>
            <a:r>
              <a:rPr lang="en-US" sz="7500">
                <a:solidFill>
                  <a:srgbClr val="FFFFFF"/>
                </a:solidFill>
                <a:latin typeface="Bagel Fat One"/>
                <a:ea typeface="Bagel Fat One"/>
                <a:cs typeface="Bagel Fat One"/>
                <a:sym typeface="Bagel Fat One"/>
              </a:rPr>
              <a:t>With this section let’s get started.  </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15</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47059" y="2104546"/>
            <a:ext cx="14156393" cy="721996"/>
          </a:xfrm>
          <a:prstGeom prst="rect">
            <a:avLst/>
          </a:prstGeom>
        </p:spPr>
        <p:txBody>
          <a:bodyPr anchor="t" rtlCol="false" tIns="0" lIns="0" bIns="0" rIns="0">
            <a:spAutoFit/>
          </a:bodyPr>
          <a:lstStyle/>
          <a:p>
            <a:pPr algn="ctr">
              <a:lnSpc>
                <a:spcPts val="5610"/>
              </a:lnSpc>
            </a:pPr>
            <a:r>
              <a:rPr lang="en-US" sz="5100">
                <a:solidFill>
                  <a:srgbClr val="FFFFFF"/>
                </a:solidFill>
                <a:latin typeface="Bagel Fat One"/>
                <a:ea typeface="Bagel Fat One"/>
                <a:cs typeface="Bagel Fat One"/>
                <a:sym typeface="Bagel Fat One"/>
              </a:rPr>
              <a:t>Entonces, ¿qué lenguaje entienden los shaders?</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16</a:t>
            </a:r>
          </a:p>
        </p:txBody>
      </p:sp>
      <p:sp>
        <p:nvSpPr>
          <p:cNvPr name="TextBox 11" id="11"/>
          <p:cNvSpPr txBox="true"/>
          <p:nvPr/>
        </p:nvSpPr>
        <p:spPr>
          <a:xfrm rot="0">
            <a:off x="4862183" y="2922820"/>
            <a:ext cx="8526145" cy="530332"/>
          </a:xfrm>
          <a:prstGeom prst="rect">
            <a:avLst/>
          </a:prstGeom>
        </p:spPr>
        <p:txBody>
          <a:bodyPr anchor="t" rtlCol="false" tIns="0" lIns="0" bIns="0" rIns="0">
            <a:spAutoFit/>
          </a:bodyPr>
          <a:lstStyle/>
          <a:p>
            <a:pPr algn="ctr">
              <a:lnSpc>
                <a:spcPts val="4369"/>
              </a:lnSpc>
            </a:pPr>
            <a:r>
              <a:rPr lang="en-US" sz="3120" b="true">
                <a:solidFill>
                  <a:srgbClr val="FFFFFF"/>
                </a:solidFill>
                <a:latin typeface="Canva Sans Bold"/>
                <a:ea typeface="Canva Sans Bold"/>
                <a:cs typeface="Canva Sans Bold"/>
                <a:sym typeface="Canva Sans Bold"/>
              </a:rPr>
              <a:t>“So what language do shaders understand?”</a:t>
            </a:r>
          </a:p>
        </p:txBody>
      </p:sp>
      <p:sp>
        <p:nvSpPr>
          <p:cNvPr name="TextBox 12" id="12"/>
          <p:cNvSpPr txBox="true"/>
          <p:nvPr/>
        </p:nvSpPr>
        <p:spPr>
          <a:xfrm rot="0">
            <a:off x="2065803" y="3920531"/>
            <a:ext cx="14156393" cy="4055735"/>
          </a:xfrm>
          <a:prstGeom prst="rect">
            <a:avLst/>
          </a:prstGeom>
        </p:spPr>
        <p:txBody>
          <a:bodyPr anchor="t" rtlCol="false" tIns="0" lIns="0" bIns="0" rIns="0">
            <a:spAutoFit/>
          </a:bodyPr>
          <a:lstStyle/>
          <a:p>
            <a:pPr algn="l" marL="619519" indent="-309759" lvl="1">
              <a:lnSpc>
                <a:spcPts val="4017"/>
              </a:lnSpc>
              <a:buFont typeface="Arial"/>
              <a:buChar char="•"/>
            </a:pPr>
            <a:r>
              <a:rPr lang="en-US" sz="2869">
                <a:solidFill>
                  <a:srgbClr val="FFFFFF"/>
                </a:solidFill>
                <a:latin typeface="Canva Sans"/>
                <a:ea typeface="Canva Sans"/>
                <a:cs typeface="Canva Sans"/>
                <a:sym typeface="Canva Sans"/>
              </a:rPr>
              <a:t>Shaders are written in a C-like syntax, and are generally stored in the form of .txt files, which are then fed to the program by using standard file input and output.</a:t>
            </a:r>
          </a:p>
          <a:p>
            <a:pPr algn="l" marL="619519" indent="-309759" lvl="1">
              <a:lnSpc>
                <a:spcPts val="4017"/>
              </a:lnSpc>
              <a:buFont typeface="Arial"/>
              <a:buChar char="•"/>
            </a:pPr>
            <a:r>
              <a:rPr lang="en-US" sz="2869">
                <a:solidFill>
                  <a:srgbClr val="FFFFFF"/>
                </a:solidFill>
                <a:latin typeface="Canva Sans"/>
                <a:ea typeface="Canva Sans"/>
                <a:cs typeface="Canva Sans"/>
                <a:sym typeface="Canva Sans"/>
              </a:rPr>
              <a:t>This syntax is called “GLSL” </a:t>
            </a:r>
          </a:p>
          <a:p>
            <a:pPr algn="l" marL="619519" indent="-309759" lvl="1">
              <a:lnSpc>
                <a:spcPts val="4017"/>
              </a:lnSpc>
              <a:buFont typeface="Arial"/>
              <a:buChar char="•"/>
            </a:pPr>
            <a:r>
              <a:rPr lang="en-US" sz="2869">
                <a:solidFill>
                  <a:srgbClr val="FFFFFF"/>
                </a:solidFill>
                <a:latin typeface="Canva Sans"/>
                <a:ea typeface="Canva Sans"/>
                <a:cs typeface="Canva Sans"/>
                <a:sym typeface="Canva Sans"/>
              </a:rPr>
              <a:t>GLSL is tailored for use with graphics and contains useful features specifically targeted at vector and matrix manipulation</a:t>
            </a:r>
          </a:p>
          <a:p>
            <a:pPr algn="l" marL="619519" indent="-309759" lvl="1">
              <a:lnSpc>
                <a:spcPts val="4017"/>
              </a:lnSpc>
              <a:buFont typeface="Arial"/>
              <a:buChar char="•"/>
            </a:pPr>
            <a:r>
              <a:rPr lang="en-US" sz="2869">
                <a:solidFill>
                  <a:srgbClr val="FFFFFF"/>
                </a:solidFill>
                <a:latin typeface="Canva Sans"/>
                <a:ea typeface="Canva Sans"/>
                <a:cs typeface="Canva Sans"/>
                <a:sym typeface="Canva Sans"/>
              </a:rPr>
              <a:t>It has libraries like “glm” that have pre-defined implementation of commonly used mathematical operations and objects.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028700" y="1445777"/>
            <a:ext cx="16230600" cy="7395446"/>
            <a:chOff x="0" y="0"/>
            <a:chExt cx="812800" cy="370351"/>
          </a:xfrm>
        </p:grpSpPr>
        <p:sp>
          <p:nvSpPr>
            <p:cNvPr name="Freeform 3" id="3"/>
            <p:cNvSpPr/>
            <p:nvPr/>
          </p:nvSpPr>
          <p:spPr>
            <a:xfrm flipH="false" flipV="false" rot="0">
              <a:off x="0" y="0"/>
              <a:ext cx="812800" cy="370351"/>
            </a:xfrm>
            <a:custGeom>
              <a:avLst/>
              <a:gdLst/>
              <a:ahLst/>
              <a:cxnLst/>
              <a:rect r="r" b="b" t="t" l="l"/>
              <a:pathLst>
                <a:path h="370351" w="812800">
                  <a:moveTo>
                    <a:pt x="27189" y="0"/>
                  </a:moveTo>
                  <a:lnTo>
                    <a:pt x="785611" y="0"/>
                  </a:lnTo>
                  <a:cubicBezTo>
                    <a:pt x="792822" y="0"/>
                    <a:pt x="799738" y="2865"/>
                    <a:pt x="804837" y="7963"/>
                  </a:cubicBezTo>
                  <a:cubicBezTo>
                    <a:pt x="809935" y="13062"/>
                    <a:pt x="812800" y="19978"/>
                    <a:pt x="812800" y="27189"/>
                  </a:cubicBezTo>
                  <a:lnTo>
                    <a:pt x="812800" y="343162"/>
                  </a:lnTo>
                  <a:cubicBezTo>
                    <a:pt x="812800" y="358178"/>
                    <a:pt x="800627" y="370351"/>
                    <a:pt x="785611" y="370351"/>
                  </a:cubicBezTo>
                  <a:lnTo>
                    <a:pt x="27189" y="370351"/>
                  </a:lnTo>
                  <a:cubicBezTo>
                    <a:pt x="19978" y="370351"/>
                    <a:pt x="13062" y="367486"/>
                    <a:pt x="7963" y="362388"/>
                  </a:cubicBezTo>
                  <a:cubicBezTo>
                    <a:pt x="2865" y="357289"/>
                    <a:pt x="0" y="350373"/>
                    <a:pt x="0" y="343162"/>
                  </a:cubicBezTo>
                  <a:lnTo>
                    <a:pt x="0" y="27189"/>
                  </a:lnTo>
                  <a:cubicBezTo>
                    <a:pt x="0" y="19978"/>
                    <a:pt x="2865" y="13062"/>
                    <a:pt x="7963" y="7963"/>
                  </a:cubicBezTo>
                  <a:cubicBezTo>
                    <a:pt x="13062" y="2865"/>
                    <a:pt x="19978" y="0"/>
                    <a:pt x="27189" y="0"/>
                  </a:cubicBezTo>
                  <a:close/>
                </a:path>
              </a:pathLst>
            </a:custGeom>
            <a:solidFill>
              <a:srgbClr val="242C46"/>
            </a:solidFill>
            <a:ln cap="rnd">
              <a:noFill/>
              <a:prstDash val="solid"/>
              <a:round/>
            </a:ln>
          </p:spPr>
        </p:sp>
        <p:sp>
          <p:nvSpPr>
            <p:cNvPr name="TextBox 4" id="4"/>
            <p:cNvSpPr txBox="true"/>
            <p:nvPr/>
          </p:nvSpPr>
          <p:spPr>
            <a:xfrm>
              <a:off x="0" y="-38100"/>
              <a:ext cx="812800"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5266344" y="1689018"/>
            <a:ext cx="7711057"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GLSL Structure</a:t>
            </a:r>
          </a:p>
        </p:txBody>
      </p:sp>
      <p:sp>
        <p:nvSpPr>
          <p:cNvPr name="TextBox 6" id="6"/>
          <p:cNvSpPr txBox="true"/>
          <p:nvPr/>
        </p:nvSpPr>
        <p:spPr>
          <a:xfrm rot="0">
            <a:off x="1570509" y="4961656"/>
            <a:ext cx="3597088" cy="2325039"/>
          </a:xfrm>
          <a:prstGeom prst="rect">
            <a:avLst/>
          </a:prstGeom>
        </p:spPr>
        <p:txBody>
          <a:bodyPr anchor="t" rtlCol="false" tIns="0" lIns="0" bIns="0" rIns="0">
            <a:spAutoFit/>
          </a:bodyPr>
          <a:lstStyle/>
          <a:p>
            <a:pPr algn="ctr">
              <a:lnSpc>
                <a:spcPts val="3098"/>
              </a:lnSpc>
            </a:pPr>
            <a:r>
              <a:rPr lang="en-US" sz="2213" spc="192">
                <a:solidFill>
                  <a:srgbClr val="FFFFFF"/>
                </a:solidFill>
                <a:latin typeface="Aileron"/>
                <a:ea typeface="Aileron"/>
                <a:cs typeface="Aileron"/>
                <a:sym typeface="Aileron"/>
              </a:rPr>
              <a:t>In this part, we define the version number to be used for the shader and the input variables that need to be passed to the shader.</a:t>
            </a:r>
          </a:p>
        </p:txBody>
      </p:sp>
      <p:sp>
        <p:nvSpPr>
          <p:cNvPr name="TextBox 7" id="7"/>
          <p:cNvSpPr txBox="true"/>
          <p:nvPr/>
        </p:nvSpPr>
        <p:spPr>
          <a:xfrm rot="0">
            <a:off x="1570509" y="3996731"/>
            <a:ext cx="3597088" cy="618491"/>
          </a:xfrm>
          <a:prstGeom prst="rect">
            <a:avLst/>
          </a:prstGeom>
        </p:spPr>
        <p:txBody>
          <a:bodyPr anchor="t" rtlCol="false" tIns="0" lIns="0" bIns="0" rIns="0">
            <a:spAutoFit/>
          </a:bodyPr>
          <a:lstStyle/>
          <a:p>
            <a:pPr algn="ctr">
              <a:lnSpc>
                <a:spcPts val="2420"/>
              </a:lnSpc>
            </a:pPr>
            <a:r>
              <a:rPr lang="en-US" b="true" sz="2200" spc="191">
                <a:solidFill>
                  <a:srgbClr val="242C46"/>
                </a:solidFill>
                <a:latin typeface="Aileron Bold"/>
                <a:ea typeface="Aileron Bold"/>
                <a:cs typeface="Aileron Bold"/>
                <a:sym typeface="Aileron Bold"/>
              </a:rPr>
              <a:t>Version and input variable declaration</a:t>
            </a:r>
          </a:p>
        </p:txBody>
      </p:sp>
      <p:sp>
        <p:nvSpPr>
          <p:cNvPr name="Freeform 8" id="8"/>
          <p:cNvSpPr/>
          <p:nvPr/>
        </p:nvSpPr>
        <p:spPr>
          <a:xfrm flipH="false" flipV="false" rot="5400000">
            <a:off x="16451935" y="5807120"/>
            <a:ext cx="2810447" cy="1195717"/>
          </a:xfrm>
          <a:custGeom>
            <a:avLst/>
            <a:gdLst/>
            <a:ahLst/>
            <a:cxnLst/>
            <a:rect r="r" b="b" t="t" l="l"/>
            <a:pathLst>
              <a:path h="1195717" w="2810447">
                <a:moveTo>
                  <a:pt x="0" y="0"/>
                </a:moveTo>
                <a:lnTo>
                  <a:pt x="2810447" y="0"/>
                </a:lnTo>
                <a:lnTo>
                  <a:pt x="2810447" y="1195718"/>
                </a:lnTo>
                <a:lnTo>
                  <a:pt x="0" y="11957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17</a:t>
            </a:r>
          </a:p>
        </p:txBody>
      </p:sp>
      <p:sp>
        <p:nvSpPr>
          <p:cNvPr name="TextBox 14" id="14"/>
          <p:cNvSpPr txBox="true"/>
          <p:nvPr/>
        </p:nvSpPr>
        <p:spPr>
          <a:xfrm rot="0">
            <a:off x="5386723" y="2689143"/>
            <a:ext cx="7470299" cy="5803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ea typeface="Canva Sans"/>
                <a:cs typeface="Canva Sans"/>
                <a:sym typeface="Canva Sans"/>
              </a:rPr>
              <a:t>“Get Shady and face the Aftermath”</a:t>
            </a:r>
          </a:p>
        </p:txBody>
      </p:sp>
      <p:sp>
        <p:nvSpPr>
          <p:cNvPr name="TextBox 15" id="15"/>
          <p:cNvSpPr txBox="true"/>
          <p:nvPr/>
        </p:nvSpPr>
        <p:spPr>
          <a:xfrm rot="0">
            <a:off x="5405722" y="4961656"/>
            <a:ext cx="3597088" cy="2325039"/>
          </a:xfrm>
          <a:prstGeom prst="rect">
            <a:avLst/>
          </a:prstGeom>
        </p:spPr>
        <p:txBody>
          <a:bodyPr anchor="t" rtlCol="false" tIns="0" lIns="0" bIns="0" rIns="0">
            <a:spAutoFit/>
          </a:bodyPr>
          <a:lstStyle/>
          <a:p>
            <a:pPr algn="ctr">
              <a:lnSpc>
                <a:spcPts val="3098"/>
              </a:lnSpc>
            </a:pPr>
            <a:r>
              <a:rPr lang="en-US" sz="2213" spc="192">
                <a:solidFill>
                  <a:srgbClr val="FFFFFF"/>
                </a:solidFill>
                <a:latin typeface="Aileron"/>
                <a:ea typeface="Aileron"/>
                <a:cs typeface="Aileron"/>
                <a:sym typeface="Aileron"/>
              </a:rPr>
              <a:t>Here, we tell OpenGL what out shader will output, as that will be passed as input to the next shader in the pipeline  </a:t>
            </a:r>
          </a:p>
        </p:txBody>
      </p:sp>
      <p:sp>
        <p:nvSpPr>
          <p:cNvPr name="TextBox 16" id="16"/>
          <p:cNvSpPr txBox="true"/>
          <p:nvPr/>
        </p:nvSpPr>
        <p:spPr>
          <a:xfrm rot="0">
            <a:off x="5405722" y="3996731"/>
            <a:ext cx="3597088" cy="618491"/>
          </a:xfrm>
          <a:prstGeom prst="rect">
            <a:avLst/>
          </a:prstGeom>
        </p:spPr>
        <p:txBody>
          <a:bodyPr anchor="t" rtlCol="false" tIns="0" lIns="0" bIns="0" rIns="0">
            <a:spAutoFit/>
          </a:bodyPr>
          <a:lstStyle/>
          <a:p>
            <a:pPr algn="ctr">
              <a:lnSpc>
                <a:spcPts val="2420"/>
              </a:lnSpc>
            </a:pPr>
            <a:r>
              <a:rPr lang="en-US" b="true" sz="2200" spc="191">
                <a:solidFill>
                  <a:srgbClr val="242C46"/>
                </a:solidFill>
                <a:latin typeface="Aileron Bold"/>
                <a:ea typeface="Aileron Bold"/>
                <a:cs typeface="Aileron Bold"/>
                <a:sym typeface="Aileron Bold"/>
              </a:rPr>
              <a:t>Definition of Output Variables</a:t>
            </a:r>
          </a:p>
        </p:txBody>
      </p:sp>
      <p:sp>
        <p:nvSpPr>
          <p:cNvPr name="TextBox 17" id="17"/>
          <p:cNvSpPr txBox="true"/>
          <p:nvPr/>
        </p:nvSpPr>
        <p:spPr>
          <a:xfrm rot="0">
            <a:off x="9240935" y="4961656"/>
            <a:ext cx="3597088" cy="3106089"/>
          </a:xfrm>
          <a:prstGeom prst="rect">
            <a:avLst/>
          </a:prstGeom>
        </p:spPr>
        <p:txBody>
          <a:bodyPr anchor="t" rtlCol="false" tIns="0" lIns="0" bIns="0" rIns="0">
            <a:spAutoFit/>
          </a:bodyPr>
          <a:lstStyle/>
          <a:p>
            <a:pPr algn="ctr">
              <a:lnSpc>
                <a:spcPts val="3098"/>
              </a:lnSpc>
            </a:pPr>
            <a:r>
              <a:rPr lang="en-US" sz="2213" spc="192">
                <a:solidFill>
                  <a:srgbClr val="FFFFFF"/>
                </a:solidFill>
                <a:latin typeface="Aileron"/>
                <a:ea typeface="Aileron"/>
                <a:cs typeface="Aileron"/>
                <a:sym typeface="Aileron"/>
              </a:rPr>
              <a:t>In this part, we define </a:t>
            </a:r>
            <a:r>
              <a:rPr lang="en-US" b="true" sz="2213" spc="192">
                <a:solidFill>
                  <a:srgbClr val="FFFFFF"/>
                </a:solidFill>
                <a:latin typeface="Aileron Bold"/>
                <a:ea typeface="Aileron Bold"/>
                <a:cs typeface="Aileron Bold"/>
                <a:sym typeface="Aileron Bold"/>
              </a:rPr>
              <a:t>Uniforms, </a:t>
            </a:r>
            <a:r>
              <a:rPr lang="en-US" sz="2213" spc="192">
                <a:solidFill>
                  <a:srgbClr val="FFFFFF"/>
                </a:solidFill>
                <a:latin typeface="Aileron"/>
                <a:ea typeface="Aileron"/>
                <a:cs typeface="Aileron"/>
                <a:sym typeface="Aileron"/>
              </a:rPr>
              <a:t>which are used to send data from the CPU to the GPU. (The input variables send data across shaders). We can also define Helper Variables.</a:t>
            </a:r>
          </a:p>
        </p:txBody>
      </p:sp>
      <p:sp>
        <p:nvSpPr>
          <p:cNvPr name="TextBox 18" id="18"/>
          <p:cNvSpPr txBox="true"/>
          <p:nvPr/>
        </p:nvSpPr>
        <p:spPr>
          <a:xfrm rot="0">
            <a:off x="9240935" y="3844331"/>
            <a:ext cx="3597088" cy="923291"/>
          </a:xfrm>
          <a:prstGeom prst="rect">
            <a:avLst/>
          </a:prstGeom>
        </p:spPr>
        <p:txBody>
          <a:bodyPr anchor="t" rtlCol="false" tIns="0" lIns="0" bIns="0" rIns="0">
            <a:spAutoFit/>
          </a:bodyPr>
          <a:lstStyle/>
          <a:p>
            <a:pPr algn="ctr">
              <a:lnSpc>
                <a:spcPts val="2420"/>
              </a:lnSpc>
            </a:pPr>
            <a:r>
              <a:rPr lang="en-US" b="true" sz="2200" spc="191">
                <a:solidFill>
                  <a:srgbClr val="242C46"/>
                </a:solidFill>
                <a:latin typeface="Aileron Bold"/>
                <a:ea typeface="Aileron Bold"/>
                <a:cs typeface="Aileron Bold"/>
                <a:sym typeface="Aileron Bold"/>
              </a:rPr>
              <a:t>Declaration of other Variables, which are used in the code</a:t>
            </a:r>
          </a:p>
        </p:txBody>
      </p:sp>
      <p:sp>
        <p:nvSpPr>
          <p:cNvPr name="TextBox 19" id="19"/>
          <p:cNvSpPr txBox="true"/>
          <p:nvPr/>
        </p:nvSpPr>
        <p:spPr>
          <a:xfrm rot="0">
            <a:off x="13076148" y="4961656"/>
            <a:ext cx="3597088" cy="2325039"/>
          </a:xfrm>
          <a:prstGeom prst="rect">
            <a:avLst/>
          </a:prstGeom>
        </p:spPr>
        <p:txBody>
          <a:bodyPr anchor="t" rtlCol="false" tIns="0" lIns="0" bIns="0" rIns="0">
            <a:spAutoFit/>
          </a:bodyPr>
          <a:lstStyle/>
          <a:p>
            <a:pPr algn="ctr">
              <a:lnSpc>
                <a:spcPts val="3098"/>
              </a:lnSpc>
            </a:pPr>
            <a:r>
              <a:rPr lang="en-US" sz="2213" spc="192">
                <a:solidFill>
                  <a:srgbClr val="FFFFFF"/>
                </a:solidFill>
                <a:latin typeface="Aileron"/>
                <a:ea typeface="Aileron"/>
                <a:cs typeface="Aileron"/>
                <a:sym typeface="Aileron"/>
              </a:rPr>
              <a:t>Here, we define what operations need to be performed before assigning values to the output variables inside a main() function.</a:t>
            </a:r>
          </a:p>
        </p:txBody>
      </p:sp>
      <p:sp>
        <p:nvSpPr>
          <p:cNvPr name="TextBox 20" id="20"/>
          <p:cNvSpPr txBox="true"/>
          <p:nvPr/>
        </p:nvSpPr>
        <p:spPr>
          <a:xfrm rot="0">
            <a:off x="13076148" y="3996731"/>
            <a:ext cx="3597088" cy="618491"/>
          </a:xfrm>
          <a:prstGeom prst="rect">
            <a:avLst/>
          </a:prstGeom>
        </p:spPr>
        <p:txBody>
          <a:bodyPr anchor="t" rtlCol="false" tIns="0" lIns="0" bIns="0" rIns="0">
            <a:spAutoFit/>
          </a:bodyPr>
          <a:lstStyle/>
          <a:p>
            <a:pPr algn="ctr">
              <a:lnSpc>
                <a:spcPts val="2420"/>
              </a:lnSpc>
            </a:pPr>
            <a:r>
              <a:rPr lang="en-US" b="true" sz="2200" spc="191">
                <a:solidFill>
                  <a:srgbClr val="242C46"/>
                </a:solidFill>
                <a:latin typeface="Aileron Bold"/>
                <a:ea typeface="Aileron Bold"/>
                <a:cs typeface="Aileron Bold"/>
                <a:sym typeface="Aileron Bold"/>
              </a:rPr>
              <a:t>Main Function and Output Variables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643252" y="1445777"/>
            <a:ext cx="16616048" cy="7395446"/>
            <a:chOff x="0" y="0"/>
            <a:chExt cx="832103" cy="370351"/>
          </a:xfrm>
        </p:grpSpPr>
        <p:sp>
          <p:nvSpPr>
            <p:cNvPr name="Freeform 3" id="3"/>
            <p:cNvSpPr/>
            <p:nvPr/>
          </p:nvSpPr>
          <p:spPr>
            <a:xfrm flipH="false" flipV="false" rot="0">
              <a:off x="0" y="0"/>
              <a:ext cx="832103" cy="370351"/>
            </a:xfrm>
            <a:custGeom>
              <a:avLst/>
              <a:gdLst/>
              <a:ahLst/>
              <a:cxnLst/>
              <a:rect r="r" b="b" t="t" l="l"/>
              <a:pathLst>
                <a:path h="370351" w="832103">
                  <a:moveTo>
                    <a:pt x="26558" y="0"/>
                  </a:moveTo>
                  <a:lnTo>
                    <a:pt x="805544" y="0"/>
                  </a:lnTo>
                  <a:cubicBezTo>
                    <a:pt x="820212" y="0"/>
                    <a:pt x="832103" y="11890"/>
                    <a:pt x="832103" y="26558"/>
                  </a:cubicBezTo>
                  <a:lnTo>
                    <a:pt x="832103" y="343793"/>
                  </a:lnTo>
                  <a:cubicBezTo>
                    <a:pt x="832103" y="358461"/>
                    <a:pt x="820212" y="370351"/>
                    <a:pt x="805544" y="370351"/>
                  </a:cubicBezTo>
                  <a:lnTo>
                    <a:pt x="26558" y="370351"/>
                  </a:lnTo>
                  <a:cubicBezTo>
                    <a:pt x="19514" y="370351"/>
                    <a:pt x="12759" y="367553"/>
                    <a:pt x="7779" y="362572"/>
                  </a:cubicBezTo>
                  <a:cubicBezTo>
                    <a:pt x="2798" y="357592"/>
                    <a:pt x="0" y="350837"/>
                    <a:pt x="0" y="343793"/>
                  </a:cubicBezTo>
                  <a:lnTo>
                    <a:pt x="0" y="26558"/>
                  </a:lnTo>
                  <a:cubicBezTo>
                    <a:pt x="0" y="19514"/>
                    <a:pt x="2798" y="12759"/>
                    <a:pt x="7779" y="7779"/>
                  </a:cubicBezTo>
                  <a:cubicBezTo>
                    <a:pt x="12759" y="2798"/>
                    <a:pt x="19514" y="0"/>
                    <a:pt x="26558" y="0"/>
                  </a:cubicBezTo>
                  <a:close/>
                </a:path>
              </a:pathLst>
            </a:custGeom>
            <a:solidFill>
              <a:srgbClr val="242C46"/>
            </a:solidFill>
            <a:ln cap="rnd">
              <a:noFill/>
              <a:prstDash val="solid"/>
              <a:round/>
            </a:ln>
          </p:spPr>
        </p:sp>
        <p:sp>
          <p:nvSpPr>
            <p:cNvPr name="TextBox 4" id="4"/>
            <p:cNvSpPr txBox="true"/>
            <p:nvPr/>
          </p:nvSpPr>
          <p:spPr>
            <a:xfrm>
              <a:off x="0" y="-38100"/>
              <a:ext cx="832103" cy="408451"/>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77429" y="7485051"/>
            <a:ext cx="990173" cy="0"/>
          </a:xfrm>
          <a:prstGeom prst="line">
            <a:avLst/>
          </a:prstGeom>
          <a:ln cap="flat" w="38100">
            <a:solidFill>
              <a:srgbClr val="E0EAFF"/>
            </a:solidFill>
            <a:prstDash val="solid"/>
            <a:headEnd type="none" len="sm" w="sm"/>
            <a:tailEnd type="none" len="sm" w="sm"/>
          </a:ln>
        </p:spPr>
      </p:sp>
      <p:sp>
        <p:nvSpPr>
          <p:cNvPr name="AutoShape 6" id="6"/>
          <p:cNvSpPr/>
          <p:nvPr/>
        </p:nvSpPr>
        <p:spPr>
          <a:xfrm flipV="true">
            <a:off x="4805792" y="7485051"/>
            <a:ext cx="1019885" cy="0"/>
          </a:xfrm>
          <a:prstGeom prst="line">
            <a:avLst/>
          </a:prstGeom>
          <a:ln cap="flat" w="38100">
            <a:solidFill>
              <a:srgbClr val="E0EAFF"/>
            </a:solidFill>
            <a:prstDash val="solid"/>
            <a:headEnd type="none" len="sm" w="sm"/>
            <a:tailEnd type="none" len="sm" w="sm"/>
          </a:ln>
        </p:spPr>
      </p:sp>
      <p:sp>
        <p:nvSpPr>
          <p:cNvPr name="TextBox 7" id="7"/>
          <p:cNvSpPr txBox="true"/>
          <p:nvPr/>
        </p:nvSpPr>
        <p:spPr>
          <a:xfrm rot="0">
            <a:off x="3253583" y="1888662"/>
            <a:ext cx="11742215"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Accessing Shaders</a:t>
            </a:r>
          </a:p>
        </p:txBody>
      </p:sp>
      <p:sp>
        <p:nvSpPr>
          <p:cNvPr name="AutoShape 8" id="8"/>
          <p:cNvSpPr/>
          <p:nvPr/>
        </p:nvSpPr>
        <p:spPr>
          <a:xfrm>
            <a:off x="9067601" y="3977681"/>
            <a:ext cx="1155652" cy="0"/>
          </a:xfrm>
          <a:prstGeom prst="line">
            <a:avLst/>
          </a:prstGeom>
          <a:ln cap="flat" w="38100">
            <a:solidFill>
              <a:srgbClr val="E0EAFF"/>
            </a:solidFill>
            <a:prstDash val="solid"/>
            <a:headEnd type="none" len="sm" w="sm"/>
            <a:tailEnd type="oval" len="lg" w="lg"/>
          </a:ln>
        </p:spPr>
      </p:sp>
      <p:sp>
        <p:nvSpPr>
          <p:cNvPr name="AutoShape 9" id="9"/>
          <p:cNvSpPr/>
          <p:nvPr/>
        </p:nvSpPr>
        <p:spPr>
          <a:xfrm>
            <a:off x="11725939" y="4015778"/>
            <a:ext cx="1394502" cy="0"/>
          </a:xfrm>
          <a:prstGeom prst="line">
            <a:avLst/>
          </a:prstGeom>
          <a:ln cap="flat" w="38100">
            <a:solidFill>
              <a:srgbClr val="E0EAFF"/>
            </a:solidFill>
            <a:prstDash val="solid"/>
            <a:headEnd type="oval" len="lg" w="lg"/>
            <a:tailEnd type="none" len="sm" w="sm"/>
          </a:ln>
        </p:spPr>
      </p:sp>
      <p:sp>
        <p:nvSpPr>
          <p:cNvPr name="TextBox 10" id="10"/>
          <p:cNvSpPr txBox="true"/>
          <p:nvPr/>
        </p:nvSpPr>
        <p:spPr>
          <a:xfrm rot="0">
            <a:off x="9996938" y="3823503"/>
            <a:ext cx="2311806" cy="327406"/>
          </a:xfrm>
          <a:prstGeom prst="rect">
            <a:avLst/>
          </a:prstGeom>
        </p:spPr>
        <p:txBody>
          <a:bodyPr anchor="t" rtlCol="false" tIns="0" lIns="0" bIns="0" rIns="0">
            <a:spAutoFit/>
          </a:bodyPr>
          <a:lstStyle/>
          <a:p>
            <a:pPr algn="ctr">
              <a:lnSpc>
                <a:spcPts val="2507"/>
              </a:lnSpc>
            </a:pPr>
            <a:r>
              <a:rPr lang="en-US" b="true" sz="2300" spc="200">
                <a:solidFill>
                  <a:srgbClr val="FFFFFF"/>
                </a:solidFill>
                <a:latin typeface="Aileron Bold"/>
                <a:ea typeface="Aileron Bold"/>
                <a:cs typeface="Aileron Bold"/>
                <a:sym typeface="Aileron Bold"/>
              </a:rPr>
              <a:t>Intermediates</a:t>
            </a:r>
          </a:p>
        </p:txBody>
      </p:sp>
      <p:sp>
        <p:nvSpPr>
          <p:cNvPr name="TextBox 11" id="11"/>
          <p:cNvSpPr txBox="true"/>
          <p:nvPr/>
        </p:nvSpPr>
        <p:spPr>
          <a:xfrm rot="0">
            <a:off x="5310617" y="3939581"/>
            <a:ext cx="3281872" cy="2820765"/>
          </a:xfrm>
          <a:prstGeom prst="rect">
            <a:avLst/>
          </a:prstGeom>
        </p:spPr>
        <p:txBody>
          <a:bodyPr anchor="t" rtlCol="false" tIns="0" lIns="0" bIns="0" rIns="0">
            <a:spAutoFit/>
          </a:bodyPr>
          <a:lstStyle/>
          <a:p>
            <a:pPr algn="ctr">
              <a:lnSpc>
                <a:spcPts val="2549"/>
              </a:lnSpc>
            </a:pPr>
            <a:r>
              <a:rPr lang="en-US" sz="1821" spc="158">
                <a:solidFill>
                  <a:srgbClr val="FFFFFF"/>
                </a:solidFill>
                <a:latin typeface="Aileron"/>
                <a:ea typeface="Aileron"/>
                <a:cs typeface="Aileron"/>
                <a:sym typeface="Aileron"/>
              </a:rPr>
              <a:t>We read the shader file and extract the text. We store it as a C string as OpenGL supports that format. We then store all the shaders in a sequence as each shader is characterised by its address, an unsigned int</a:t>
            </a:r>
          </a:p>
        </p:txBody>
      </p:sp>
      <p:sp>
        <p:nvSpPr>
          <p:cNvPr name="TextBox 12" id="12"/>
          <p:cNvSpPr txBox="true"/>
          <p:nvPr/>
        </p:nvSpPr>
        <p:spPr>
          <a:xfrm rot="0">
            <a:off x="9428080" y="4474759"/>
            <a:ext cx="3331882" cy="2815358"/>
          </a:xfrm>
          <a:prstGeom prst="rect">
            <a:avLst/>
          </a:prstGeom>
        </p:spPr>
        <p:txBody>
          <a:bodyPr anchor="t" rtlCol="false" tIns="0" lIns="0" bIns="0" rIns="0">
            <a:spAutoFit/>
          </a:bodyPr>
          <a:lstStyle/>
          <a:p>
            <a:pPr algn="ctr">
              <a:lnSpc>
                <a:spcPts val="2847"/>
              </a:lnSpc>
            </a:pPr>
            <a:r>
              <a:rPr lang="en-US" sz="2034" spc="176">
                <a:solidFill>
                  <a:srgbClr val="FFFFFF"/>
                </a:solidFill>
                <a:latin typeface="Aileron"/>
                <a:ea typeface="Aileron"/>
                <a:cs typeface="Aileron"/>
                <a:sym typeface="Aileron"/>
              </a:rPr>
              <a:t>This part varies from program to program. The most common implementation is usage of a Triangle Mesh which uses the following snippet to draw the triangle</a:t>
            </a:r>
          </a:p>
        </p:txBody>
      </p:sp>
      <p:sp>
        <p:nvSpPr>
          <p:cNvPr name="TextBox 13" id="13"/>
          <p:cNvSpPr txBox="true"/>
          <p:nvPr/>
        </p:nvSpPr>
        <p:spPr>
          <a:xfrm rot="0">
            <a:off x="5825677" y="7133514"/>
            <a:ext cx="2251752" cy="722122"/>
          </a:xfrm>
          <a:prstGeom prst="rect">
            <a:avLst/>
          </a:prstGeom>
        </p:spPr>
        <p:txBody>
          <a:bodyPr anchor="t" rtlCol="false" tIns="0" lIns="0" bIns="0" rIns="0">
            <a:spAutoFit/>
          </a:bodyPr>
          <a:lstStyle/>
          <a:p>
            <a:pPr algn="ctr">
              <a:lnSpc>
                <a:spcPts val="2834"/>
              </a:lnSpc>
            </a:pPr>
            <a:r>
              <a:rPr lang="en-US" b="true" sz="2600" spc="226">
                <a:solidFill>
                  <a:srgbClr val="FFFFFF"/>
                </a:solidFill>
                <a:latin typeface="Aileron Bold"/>
                <a:ea typeface="Aileron Bold"/>
                <a:cs typeface="Aileron Bold"/>
                <a:sym typeface="Aileron Bold"/>
              </a:rPr>
              <a:t>Making The Shader</a:t>
            </a:r>
          </a:p>
        </p:txBody>
      </p:sp>
      <p:sp>
        <p:nvSpPr>
          <p:cNvPr name="TextBox 14" id="14"/>
          <p:cNvSpPr txBox="true"/>
          <p:nvPr/>
        </p:nvSpPr>
        <p:spPr>
          <a:xfrm rot="0">
            <a:off x="1399431" y="3961808"/>
            <a:ext cx="2901536" cy="722122"/>
          </a:xfrm>
          <a:prstGeom prst="rect">
            <a:avLst/>
          </a:prstGeom>
        </p:spPr>
        <p:txBody>
          <a:bodyPr anchor="t" rtlCol="false" tIns="0" lIns="0" bIns="0" rIns="0">
            <a:spAutoFit/>
          </a:bodyPr>
          <a:lstStyle/>
          <a:p>
            <a:pPr algn="ctr">
              <a:lnSpc>
                <a:spcPts val="2834"/>
              </a:lnSpc>
            </a:pPr>
            <a:r>
              <a:rPr lang="en-US" b="true" sz="2600" spc="226">
                <a:solidFill>
                  <a:srgbClr val="FFFFFF"/>
                </a:solidFill>
                <a:latin typeface="Aileron Bold"/>
                <a:ea typeface="Aileron Bold"/>
                <a:cs typeface="Aileron Bold"/>
                <a:sym typeface="Aileron Bold"/>
              </a:rPr>
              <a:t>Creating a Window</a:t>
            </a:r>
          </a:p>
        </p:txBody>
      </p:sp>
      <p:sp>
        <p:nvSpPr>
          <p:cNvPr name="AutoShape 15" id="15"/>
          <p:cNvSpPr/>
          <p:nvPr/>
        </p:nvSpPr>
        <p:spPr>
          <a:xfrm>
            <a:off x="4300967" y="4313345"/>
            <a:ext cx="504825" cy="0"/>
          </a:xfrm>
          <a:prstGeom prst="line">
            <a:avLst/>
          </a:prstGeom>
          <a:ln cap="flat" w="38100">
            <a:solidFill>
              <a:srgbClr val="E0EAFF"/>
            </a:solidFill>
            <a:prstDash val="solid"/>
            <a:headEnd type="oval" len="lg" w="lg"/>
            <a:tailEnd type="none" len="sm" w="sm"/>
          </a:ln>
        </p:spPr>
      </p:sp>
      <p:sp>
        <p:nvSpPr>
          <p:cNvPr name="AutoShape 16" id="16"/>
          <p:cNvSpPr/>
          <p:nvPr/>
        </p:nvSpPr>
        <p:spPr>
          <a:xfrm flipV="true">
            <a:off x="4805792" y="4240326"/>
            <a:ext cx="0" cy="3320159"/>
          </a:xfrm>
          <a:prstGeom prst="line">
            <a:avLst/>
          </a:prstGeom>
          <a:ln cap="flat" w="38100">
            <a:solidFill>
              <a:srgbClr val="E0EAFF"/>
            </a:solidFill>
            <a:prstDash val="solid"/>
            <a:headEnd type="oval" len="lg" w="lg"/>
            <a:tailEnd type="oval" len="lg" w="lg"/>
          </a:ln>
        </p:spPr>
      </p:sp>
      <p:sp>
        <p:nvSpPr>
          <p:cNvPr name="AutoShape 17" id="17"/>
          <p:cNvSpPr/>
          <p:nvPr/>
        </p:nvSpPr>
        <p:spPr>
          <a:xfrm>
            <a:off x="13096760" y="7366111"/>
            <a:ext cx="1153245" cy="0"/>
          </a:xfrm>
          <a:prstGeom prst="line">
            <a:avLst/>
          </a:prstGeom>
          <a:ln cap="flat" w="38100">
            <a:solidFill>
              <a:srgbClr val="E0EAFF"/>
            </a:solidFill>
            <a:prstDash val="solid"/>
            <a:headEnd type="none" len="sm" w="sm"/>
            <a:tailEnd type="oval" len="lg" w="lg"/>
          </a:ln>
        </p:spPr>
      </p:sp>
      <p:sp>
        <p:nvSpPr>
          <p:cNvPr name="Freeform 18" id="18"/>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9" id="19"/>
          <p:cNvSpPr txBox="true"/>
          <p:nvPr/>
        </p:nvSpPr>
        <p:spPr>
          <a:xfrm rot="0">
            <a:off x="14250005" y="7190787"/>
            <a:ext cx="2149735" cy="369697"/>
          </a:xfrm>
          <a:prstGeom prst="rect">
            <a:avLst/>
          </a:prstGeom>
        </p:spPr>
        <p:txBody>
          <a:bodyPr anchor="t" rtlCol="false" tIns="0" lIns="0" bIns="0" rIns="0">
            <a:spAutoFit/>
          </a:bodyPr>
          <a:lstStyle/>
          <a:p>
            <a:pPr algn="ctr">
              <a:lnSpc>
                <a:spcPts val="2834"/>
              </a:lnSpc>
            </a:pPr>
            <a:r>
              <a:rPr lang="en-US" b="true" sz="2600" spc="226">
                <a:solidFill>
                  <a:srgbClr val="FFFFFF"/>
                </a:solidFill>
                <a:latin typeface="Aileron Bold"/>
                <a:ea typeface="Aileron Bold"/>
                <a:cs typeface="Aileron Bold"/>
                <a:sym typeface="Aileron Bold"/>
              </a:rPr>
              <a:t>Clean Up</a:t>
            </a:r>
          </a:p>
        </p:txBody>
      </p:sp>
      <p:sp>
        <p:nvSpPr>
          <p:cNvPr name="AutoShape 20" id="20"/>
          <p:cNvSpPr/>
          <p:nvPr/>
        </p:nvSpPr>
        <p:spPr>
          <a:xfrm flipV="true">
            <a:off x="9067601" y="3904654"/>
            <a:ext cx="0" cy="3655830"/>
          </a:xfrm>
          <a:prstGeom prst="line">
            <a:avLst/>
          </a:prstGeom>
          <a:ln cap="flat" w="38100">
            <a:solidFill>
              <a:srgbClr val="E0EAFF"/>
            </a:solidFill>
            <a:prstDash val="solid"/>
            <a:headEnd type="oval" len="lg" w="lg"/>
            <a:tailEnd type="oval" len="lg" w="lg"/>
          </a:ln>
        </p:spPr>
      </p:sp>
      <p:sp>
        <p:nvSpPr>
          <p:cNvPr name="AutoShape 21" id="21"/>
          <p:cNvSpPr/>
          <p:nvPr/>
        </p:nvSpPr>
        <p:spPr>
          <a:xfrm flipV="true">
            <a:off x="13120441" y="3943068"/>
            <a:ext cx="0" cy="3483915"/>
          </a:xfrm>
          <a:prstGeom prst="line">
            <a:avLst/>
          </a:prstGeom>
          <a:ln cap="flat" w="38100">
            <a:solidFill>
              <a:srgbClr val="E0EAFF"/>
            </a:solidFill>
            <a:prstDash val="solid"/>
            <a:headEnd type="oval" len="lg" w="lg"/>
            <a:tailEnd type="oval" len="lg" w="lg"/>
          </a:ln>
        </p:spPr>
      </p:sp>
      <p:sp>
        <p:nvSpPr>
          <p:cNvPr name="TextBox 22" id="22"/>
          <p:cNvSpPr txBox="true"/>
          <p:nvPr/>
        </p:nvSpPr>
        <p:spPr>
          <a:xfrm rot="0">
            <a:off x="13482391" y="5569220"/>
            <a:ext cx="3281872" cy="1405985"/>
          </a:xfrm>
          <a:prstGeom prst="rect">
            <a:avLst/>
          </a:prstGeom>
        </p:spPr>
        <p:txBody>
          <a:bodyPr anchor="t" rtlCol="false" tIns="0" lIns="0" bIns="0" rIns="0">
            <a:spAutoFit/>
          </a:bodyPr>
          <a:lstStyle/>
          <a:p>
            <a:pPr algn="ctr">
              <a:lnSpc>
                <a:spcPts val="2829"/>
              </a:lnSpc>
            </a:pPr>
            <a:r>
              <a:rPr lang="en-US" sz="2021" spc="175">
                <a:solidFill>
                  <a:srgbClr val="FFFFFF"/>
                </a:solidFill>
                <a:latin typeface="Aileron"/>
                <a:ea typeface="Aileron"/>
                <a:cs typeface="Aileron"/>
                <a:sym typeface="Aileron"/>
              </a:rPr>
              <a:t>In this part, we delete the shader program we created and free the memory </a:t>
            </a:r>
          </a:p>
        </p:txBody>
      </p:sp>
      <p:sp>
        <p:nvSpPr>
          <p:cNvPr name="TextBox 23" id="23"/>
          <p:cNvSpPr txBox="true"/>
          <p:nvPr/>
        </p:nvSpPr>
        <p:spPr>
          <a:xfrm rot="0">
            <a:off x="1410724" y="5014531"/>
            <a:ext cx="2909293" cy="1554998"/>
          </a:xfrm>
          <a:prstGeom prst="rect">
            <a:avLst/>
          </a:prstGeom>
        </p:spPr>
        <p:txBody>
          <a:bodyPr anchor="t" rtlCol="false" tIns="0" lIns="0" bIns="0" rIns="0">
            <a:spAutoFit/>
          </a:bodyPr>
          <a:lstStyle/>
          <a:p>
            <a:pPr algn="ctr">
              <a:lnSpc>
                <a:spcPts val="2491"/>
              </a:lnSpc>
            </a:pPr>
            <a:r>
              <a:rPr lang="en-US" sz="1779" spc="154">
                <a:solidFill>
                  <a:srgbClr val="FFFFFF"/>
                </a:solidFill>
                <a:latin typeface="Aileron"/>
                <a:ea typeface="Aileron"/>
                <a:cs typeface="Aileron"/>
                <a:sym typeface="Aileron"/>
              </a:rPr>
              <a:t>We create a window using GLFW. This window is where all the graphics output shows up. </a:t>
            </a:r>
          </a:p>
        </p:txBody>
      </p:sp>
      <p:sp>
        <p:nvSpPr>
          <p:cNvPr name="Freeform 24" id="24"/>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5" id="25"/>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6" id="26"/>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7" id="2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18</a:t>
            </a:r>
          </a:p>
        </p:txBody>
      </p:sp>
      <p:sp>
        <p:nvSpPr>
          <p:cNvPr name="TextBox 28" id="28"/>
          <p:cNvSpPr txBox="true"/>
          <p:nvPr/>
        </p:nvSpPr>
        <p:spPr>
          <a:xfrm rot="0">
            <a:off x="4805792" y="3035285"/>
            <a:ext cx="8290969" cy="400825"/>
          </a:xfrm>
          <a:prstGeom prst="rect">
            <a:avLst/>
          </a:prstGeom>
        </p:spPr>
        <p:txBody>
          <a:bodyPr anchor="t" rtlCol="false" tIns="0" lIns="0" bIns="0" rIns="0">
            <a:spAutoFit/>
          </a:bodyPr>
          <a:lstStyle/>
          <a:p>
            <a:pPr algn="ctr">
              <a:lnSpc>
                <a:spcPts val="3360"/>
              </a:lnSpc>
            </a:pPr>
            <a:r>
              <a:rPr lang="en-US" sz="2400">
                <a:solidFill>
                  <a:srgbClr val="FFFFFF"/>
                </a:solidFill>
                <a:latin typeface="Canva Sans"/>
                <a:ea typeface="Canva Sans"/>
                <a:cs typeface="Canva Sans"/>
                <a:sym typeface="Canva Sans"/>
              </a:rPr>
              <a:t>Go</a:t>
            </a:r>
            <a:r>
              <a:rPr lang="en-US" sz="2400">
                <a:solidFill>
                  <a:srgbClr val="FFFFFF"/>
                </a:solidFill>
                <a:latin typeface="Canva Sans"/>
                <a:ea typeface="Canva Sans"/>
                <a:cs typeface="Canva Sans"/>
                <a:sym typeface="Canva Sans"/>
              </a:rPr>
              <a:t> Fetch! (the Shaders)</a:t>
            </a:r>
          </a:p>
        </p:txBody>
      </p:sp>
      <p:sp>
        <p:nvSpPr>
          <p:cNvPr name="Freeform 29" id="29"/>
          <p:cNvSpPr/>
          <p:nvPr/>
        </p:nvSpPr>
        <p:spPr>
          <a:xfrm flipH="false" flipV="false" rot="0">
            <a:off x="8357141" y="7780006"/>
            <a:ext cx="5591401" cy="750066"/>
          </a:xfrm>
          <a:custGeom>
            <a:avLst/>
            <a:gdLst/>
            <a:ahLst/>
            <a:cxnLst/>
            <a:rect r="r" b="b" t="t" l="l"/>
            <a:pathLst>
              <a:path h="750066" w="5591401">
                <a:moveTo>
                  <a:pt x="0" y="0"/>
                </a:moveTo>
                <a:lnTo>
                  <a:pt x="5591401" y="0"/>
                </a:lnTo>
                <a:lnTo>
                  <a:pt x="5591401" y="750066"/>
                </a:lnTo>
                <a:lnTo>
                  <a:pt x="0" y="750066"/>
                </a:lnTo>
                <a:lnTo>
                  <a:pt x="0" y="0"/>
                </a:lnTo>
                <a:close/>
              </a:path>
            </a:pathLst>
          </a:custGeom>
          <a:blipFill>
            <a:blip r:embed="rId6"/>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Four Shade(r)s of OpenGL</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19</a:t>
            </a:r>
          </a:p>
        </p:txBody>
      </p:sp>
      <p:sp>
        <p:nvSpPr>
          <p:cNvPr name="TextBox 11" id="11"/>
          <p:cNvSpPr txBox="true"/>
          <p:nvPr/>
        </p:nvSpPr>
        <p:spPr>
          <a:xfrm rot="0">
            <a:off x="5297036" y="2961707"/>
            <a:ext cx="7693928" cy="658018"/>
          </a:xfrm>
          <a:prstGeom prst="rect">
            <a:avLst/>
          </a:prstGeom>
        </p:spPr>
        <p:txBody>
          <a:bodyPr anchor="t" rtlCol="false" tIns="0" lIns="0" bIns="0" rIns="0">
            <a:spAutoFit/>
          </a:bodyPr>
          <a:lstStyle/>
          <a:p>
            <a:pPr algn="ctr">
              <a:lnSpc>
                <a:spcPts val="5349"/>
              </a:lnSpc>
            </a:pPr>
            <a:r>
              <a:rPr lang="en-US" sz="3820" b="true">
                <a:solidFill>
                  <a:srgbClr val="FFFFFF"/>
                </a:solidFill>
                <a:latin typeface="Canva Sans Bold"/>
                <a:ea typeface="Canva Sans Bold"/>
                <a:cs typeface="Canva Sans Bold"/>
                <a:sym typeface="Canva Sans Bold"/>
              </a:rPr>
              <a:t>NSFW Warning(excessive crying)</a:t>
            </a:r>
          </a:p>
        </p:txBody>
      </p:sp>
      <p:sp>
        <p:nvSpPr>
          <p:cNvPr name="TextBox 12" id="12"/>
          <p:cNvSpPr txBox="true"/>
          <p:nvPr/>
        </p:nvSpPr>
        <p:spPr>
          <a:xfrm rot="0">
            <a:off x="2084548" y="3740785"/>
            <a:ext cx="14156393" cy="4612640"/>
          </a:xfrm>
          <a:prstGeom prst="rect">
            <a:avLst/>
          </a:prstGeom>
        </p:spPr>
        <p:txBody>
          <a:bodyPr anchor="t" rtlCol="false" tIns="0" lIns="0" bIns="0" rIns="0">
            <a:spAutoFit/>
          </a:bodyPr>
          <a:lstStyle/>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Shaders are of (mainly) four types: </a:t>
            </a:r>
          </a:p>
          <a:p>
            <a:pPr algn="l" marL="1252224" indent="-417408" lvl="2">
              <a:lnSpc>
                <a:spcPts val="4060"/>
              </a:lnSpc>
              <a:buAutoNum type="alphaLcPeriod" startAt="1"/>
            </a:pPr>
            <a:r>
              <a:rPr lang="en-US" sz="2900">
                <a:solidFill>
                  <a:srgbClr val="FFFFFF"/>
                </a:solidFill>
                <a:latin typeface="Canva Sans"/>
                <a:ea typeface="Canva Sans"/>
                <a:cs typeface="Canva Sans"/>
                <a:sym typeface="Canva Sans"/>
              </a:rPr>
              <a:t>Vertex Shaders</a:t>
            </a:r>
          </a:p>
          <a:p>
            <a:pPr algn="l" marL="1252224" indent="-417408" lvl="2">
              <a:lnSpc>
                <a:spcPts val="4060"/>
              </a:lnSpc>
              <a:buAutoNum type="alphaLcPeriod" startAt="1"/>
            </a:pPr>
            <a:r>
              <a:rPr lang="en-US" sz="2900">
                <a:solidFill>
                  <a:srgbClr val="FFFFFF"/>
                </a:solidFill>
                <a:latin typeface="Canva Sans"/>
                <a:ea typeface="Canva Sans"/>
                <a:cs typeface="Canva Sans"/>
                <a:sym typeface="Canva Sans"/>
              </a:rPr>
              <a:t>Fragment Shaders</a:t>
            </a:r>
          </a:p>
          <a:p>
            <a:pPr algn="l" marL="1252224" indent="-417408" lvl="2">
              <a:lnSpc>
                <a:spcPts val="4060"/>
              </a:lnSpc>
              <a:buAutoNum type="alphaLcPeriod" startAt="1"/>
            </a:pPr>
            <a:r>
              <a:rPr lang="en-US" sz="2900">
                <a:solidFill>
                  <a:srgbClr val="FFFFFF"/>
                </a:solidFill>
                <a:latin typeface="Canva Sans"/>
                <a:ea typeface="Canva Sans"/>
                <a:cs typeface="Canva Sans"/>
                <a:sym typeface="Canva Sans"/>
              </a:rPr>
              <a:t>Geometry Shaders</a:t>
            </a:r>
          </a:p>
          <a:p>
            <a:pPr algn="l" marL="1252224" indent="-417408" lvl="2">
              <a:lnSpc>
                <a:spcPts val="4060"/>
              </a:lnSpc>
              <a:buAutoNum type="alphaLcPeriod" startAt="1"/>
            </a:pPr>
            <a:r>
              <a:rPr lang="en-US" sz="2900">
                <a:solidFill>
                  <a:srgbClr val="FFFFFF"/>
                </a:solidFill>
                <a:latin typeface="Canva Sans"/>
                <a:ea typeface="Canva Sans"/>
                <a:cs typeface="Canva Sans"/>
                <a:sym typeface="Canva Sans"/>
              </a:rPr>
              <a:t>Compute Shaders</a:t>
            </a:r>
          </a:p>
          <a:p>
            <a:pPr algn="l">
              <a:lnSpc>
                <a:spcPts val="4060"/>
              </a:lnSpc>
            </a:pP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Additionally, there are two more types of shaders:</a:t>
            </a:r>
          </a:p>
          <a:p>
            <a:pPr algn="l" marL="1252224" indent="-417408" lvl="2">
              <a:lnSpc>
                <a:spcPts val="4060"/>
              </a:lnSpc>
              <a:buFont typeface="Arial"/>
              <a:buChar char="⚬"/>
            </a:pPr>
            <a:r>
              <a:rPr lang="en-US" sz="2900">
                <a:solidFill>
                  <a:srgbClr val="FFFFFF"/>
                </a:solidFill>
                <a:latin typeface="Canva Sans"/>
                <a:ea typeface="Canva Sans"/>
                <a:cs typeface="Canva Sans"/>
                <a:sym typeface="Canva Sans"/>
              </a:rPr>
              <a:t>Tessellation Control Shaders  </a:t>
            </a:r>
          </a:p>
          <a:p>
            <a:pPr algn="l" marL="1252224" indent="-417408" lvl="2">
              <a:lnSpc>
                <a:spcPts val="4060"/>
              </a:lnSpc>
              <a:buFont typeface="Arial"/>
              <a:buChar char="⚬"/>
            </a:pPr>
            <a:r>
              <a:rPr lang="en-US" sz="2900">
                <a:solidFill>
                  <a:srgbClr val="FFFFFF"/>
                </a:solidFill>
                <a:latin typeface="Canva Sans"/>
                <a:ea typeface="Canva Sans"/>
                <a:cs typeface="Canva Sans"/>
                <a:sym typeface="Canva Sans"/>
              </a:rPr>
              <a:t>Tessellation Evaluation Shaders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4014254" y="2562562"/>
            <a:ext cx="102594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What is OpenGL?</a:t>
            </a:r>
          </a:p>
        </p:txBody>
      </p:sp>
      <p:sp>
        <p:nvSpPr>
          <p:cNvPr name="TextBox 6" id="6"/>
          <p:cNvSpPr txBox="true"/>
          <p:nvPr/>
        </p:nvSpPr>
        <p:spPr>
          <a:xfrm rot="0">
            <a:off x="2065803" y="4493860"/>
            <a:ext cx="14156393" cy="2930378"/>
          </a:xfrm>
          <a:prstGeom prst="rect">
            <a:avLst/>
          </a:prstGeom>
        </p:spPr>
        <p:txBody>
          <a:bodyPr anchor="t" rtlCol="false" tIns="0" lIns="0" bIns="0" rIns="0">
            <a:spAutoFit/>
          </a:bodyPr>
          <a:lstStyle/>
          <a:p>
            <a:pPr algn="l" marL="620579" indent="-310290" lvl="1">
              <a:lnSpc>
                <a:spcPts val="3880"/>
              </a:lnSpc>
              <a:buFont typeface="Arial"/>
              <a:buChar char="•"/>
            </a:pPr>
            <a:r>
              <a:rPr lang="en-US" sz="2874" spc="250">
                <a:solidFill>
                  <a:srgbClr val="FFFFFF"/>
                </a:solidFill>
                <a:latin typeface="Aileron"/>
                <a:ea typeface="Aileron"/>
                <a:cs typeface="Aileron"/>
                <a:sym typeface="Aileron"/>
              </a:rPr>
              <a:t>OpenGL is mainly considered to be a graphics API widely used to render the graphics we see on the screen in many popular software.  </a:t>
            </a:r>
          </a:p>
          <a:p>
            <a:pPr algn="l" marL="620579" indent="-310290" lvl="1">
              <a:lnSpc>
                <a:spcPts val="3880"/>
              </a:lnSpc>
              <a:buFont typeface="Arial"/>
              <a:buChar char="•"/>
            </a:pPr>
            <a:r>
              <a:rPr lang="en-US" sz="2874" spc="250">
                <a:solidFill>
                  <a:srgbClr val="FFFFFF"/>
                </a:solidFill>
                <a:latin typeface="Aileron"/>
                <a:ea typeface="Aileron"/>
                <a:cs typeface="Aileron"/>
                <a:sym typeface="Aileron"/>
              </a:rPr>
              <a:t>However, OpenGL by itself is not an API but merely a specification developed and maintained by the </a:t>
            </a:r>
            <a:r>
              <a:rPr lang="en-US" sz="2874" spc="250" u="sng">
                <a:solidFill>
                  <a:srgbClr val="FFFFFF"/>
                </a:solidFill>
                <a:latin typeface="Aileron"/>
                <a:ea typeface="Aileron"/>
                <a:cs typeface="Aileron"/>
                <a:sym typeface="Aileron"/>
                <a:hlinkClick r:id="rId2" tooltip="http://www.khronos.org"/>
              </a:rPr>
              <a:t>Khronos Group</a:t>
            </a:r>
            <a:r>
              <a:rPr lang="en-US" sz="2874" spc="250">
                <a:solidFill>
                  <a:srgbClr val="FFFFFF"/>
                </a:solidFill>
                <a:latin typeface="Aileron"/>
                <a:ea typeface="Aileron"/>
                <a:cs typeface="Aileron"/>
                <a:sym typeface="Aileron"/>
              </a:rPr>
              <a:t>.</a:t>
            </a:r>
          </a:p>
          <a:p>
            <a:pPr algn="l" marL="620579" indent="-310290" lvl="1">
              <a:lnSpc>
                <a:spcPts val="3880"/>
              </a:lnSpc>
              <a:buFont typeface="Arial"/>
              <a:buChar char="•"/>
            </a:pPr>
            <a:r>
              <a:rPr lang="en-US" sz="2874" spc="250">
                <a:solidFill>
                  <a:srgbClr val="FFFFFF"/>
                </a:solidFill>
                <a:latin typeface="Aileron"/>
                <a:ea typeface="Aileron"/>
                <a:cs typeface="Aileron"/>
                <a:sym typeface="Aileron"/>
              </a:rPr>
              <a:t>The OpenGL specification specifies exactly what the result/output of each function should be and how it should perform.</a:t>
            </a:r>
          </a:p>
        </p:txBody>
      </p:sp>
      <p:sp>
        <p:nvSpPr>
          <p:cNvPr name="Freeform 7" id="7"/>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4951299" y="3797024"/>
            <a:ext cx="8385402" cy="323215"/>
          </a:xfrm>
          <a:prstGeom prst="rect">
            <a:avLst/>
          </a:prstGeom>
        </p:spPr>
        <p:txBody>
          <a:bodyPr anchor="t" rtlCol="false" tIns="0" lIns="0" bIns="0" rIns="0">
            <a:spAutoFit/>
          </a:bodyPr>
          <a:lstStyle/>
          <a:p>
            <a:pPr algn="ctr">
              <a:lnSpc>
                <a:spcPts val="2659"/>
              </a:lnSpc>
              <a:spcBef>
                <a:spcPct val="0"/>
              </a:spcBef>
            </a:pPr>
            <a:r>
              <a:rPr lang="en-US" sz="1899" spc="165">
                <a:solidFill>
                  <a:srgbClr val="FFFFFF"/>
                </a:solidFill>
                <a:latin typeface="Aileron"/>
                <a:ea typeface="Aileron"/>
                <a:cs typeface="Aileron"/>
                <a:sym typeface="Aileron"/>
              </a:rPr>
              <a:t>“The GL stands for Good Luck because you’re gonna need it”</a:t>
            </a:r>
          </a:p>
        </p:txBody>
      </p:sp>
      <p:sp>
        <p:nvSpPr>
          <p:cNvPr name="TextBox 12" id="1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52197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Vertex Shaders</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20</a:t>
            </a:r>
          </a:p>
        </p:txBody>
      </p:sp>
      <p:sp>
        <p:nvSpPr>
          <p:cNvPr name="TextBox 11" id="11"/>
          <p:cNvSpPr txBox="true"/>
          <p:nvPr/>
        </p:nvSpPr>
        <p:spPr>
          <a:xfrm rot="0">
            <a:off x="2084548" y="3158868"/>
            <a:ext cx="14156393" cy="5500370"/>
          </a:xfrm>
          <a:prstGeom prst="rect">
            <a:avLst/>
          </a:prstGeom>
        </p:spPr>
        <p:txBody>
          <a:bodyPr anchor="t" rtlCol="false" tIns="0" lIns="0" bIns="0" rIns="0">
            <a:spAutoFit/>
          </a:bodyPr>
          <a:lstStyle/>
          <a:p>
            <a:pPr algn="l" marL="561344" indent="-280672" lvl="1">
              <a:lnSpc>
                <a:spcPts val="3640"/>
              </a:lnSpc>
              <a:buFont typeface="Arial"/>
              <a:buChar char="•"/>
            </a:pPr>
            <a:r>
              <a:rPr lang="en-US" sz="2600">
                <a:solidFill>
                  <a:srgbClr val="FFFFFF"/>
                </a:solidFill>
                <a:latin typeface="Canva Sans"/>
                <a:ea typeface="Canva Sans"/>
                <a:cs typeface="Canva Sans"/>
                <a:sym typeface="Canva Sans"/>
              </a:rPr>
              <a:t>The Vertex </a:t>
            </a:r>
            <a:r>
              <a:rPr lang="en-US" sz="2600">
                <a:solidFill>
                  <a:srgbClr val="FFFFFF"/>
                </a:solidFill>
                <a:latin typeface="Canva Sans"/>
                <a:ea typeface="Canva Sans"/>
                <a:cs typeface="Canva Sans"/>
                <a:sym typeface="Canva Sans"/>
              </a:rPr>
              <a:t>Shader is the programmable </a:t>
            </a:r>
            <a:r>
              <a:rPr lang="en-US" sz="2600" u="none">
                <a:solidFill>
                  <a:srgbClr val="FFFFFF"/>
                </a:solidFill>
                <a:latin typeface="Canva Sans"/>
                <a:ea typeface="Canva Sans"/>
                <a:cs typeface="Canva Sans"/>
                <a:sym typeface="Canva Sans"/>
              </a:rPr>
              <a:t>Shader </a:t>
            </a:r>
            <a:r>
              <a:rPr lang="en-US" sz="2600">
                <a:solidFill>
                  <a:srgbClr val="FFFFFF"/>
                </a:solidFill>
                <a:latin typeface="Canva Sans"/>
                <a:ea typeface="Canva Sans"/>
                <a:cs typeface="Canva Sans"/>
                <a:sym typeface="Canva Sans"/>
              </a:rPr>
              <a:t>stage in the rendering pipeline that handles the processing of individual vertices.</a:t>
            </a:r>
          </a:p>
          <a:p>
            <a:pPr algn="l" marL="561344" indent="-280672" lvl="1">
              <a:lnSpc>
                <a:spcPts val="3640"/>
              </a:lnSpc>
              <a:buFont typeface="Arial"/>
              <a:buChar char="•"/>
            </a:pPr>
            <a:r>
              <a:rPr lang="en-US" sz="2600">
                <a:solidFill>
                  <a:srgbClr val="FFFFFF"/>
                </a:solidFill>
                <a:latin typeface="Canva Sans"/>
                <a:ea typeface="Canva Sans"/>
                <a:cs typeface="Canva Sans"/>
                <a:sym typeface="Canva Sans"/>
              </a:rPr>
              <a:t>Vertex shaders are fed Vertex Attribute data, as specified from a vertex array object by a drawing command. </a:t>
            </a:r>
          </a:p>
          <a:p>
            <a:pPr algn="l" marL="561344" indent="-280672" lvl="1">
              <a:lnSpc>
                <a:spcPts val="3640"/>
              </a:lnSpc>
              <a:buFont typeface="Arial"/>
              <a:buChar char="•"/>
            </a:pPr>
            <a:r>
              <a:rPr lang="en-US" sz="2600">
                <a:solidFill>
                  <a:srgbClr val="FFFFFF"/>
                </a:solidFill>
                <a:latin typeface="Canva Sans"/>
                <a:ea typeface="Canva Sans"/>
                <a:cs typeface="Canva Sans"/>
                <a:sym typeface="Canva Sans"/>
              </a:rPr>
              <a:t>A vertex shader receives a single vertex from the vertex stream and generates a single vertex to the output vertex stream. </a:t>
            </a:r>
          </a:p>
          <a:p>
            <a:pPr algn="l" marL="561344" indent="-280672" lvl="1">
              <a:lnSpc>
                <a:spcPts val="3640"/>
              </a:lnSpc>
              <a:buFont typeface="Arial"/>
              <a:buChar char="•"/>
            </a:pPr>
            <a:r>
              <a:rPr lang="en-US" sz="2600">
                <a:solidFill>
                  <a:srgbClr val="FFFFFF"/>
                </a:solidFill>
                <a:latin typeface="Canva Sans"/>
                <a:ea typeface="Canva Sans"/>
                <a:cs typeface="Canva Sans"/>
                <a:sym typeface="Canva Sans"/>
              </a:rPr>
              <a:t>There must be a 1:1 mapping from input vertices to output vertices. </a:t>
            </a:r>
          </a:p>
          <a:p>
            <a:pPr algn="l" marL="561344" indent="-280672" lvl="1">
              <a:lnSpc>
                <a:spcPts val="3640"/>
              </a:lnSpc>
              <a:buFont typeface="Arial"/>
              <a:buChar char="•"/>
            </a:pPr>
            <a:r>
              <a:rPr lang="en-US" sz="2600">
                <a:solidFill>
                  <a:srgbClr val="FFFFFF"/>
                </a:solidFill>
                <a:latin typeface="Canva Sans"/>
                <a:ea typeface="Canva Sans"/>
                <a:cs typeface="Canva Sans"/>
                <a:sym typeface="Canva Sans"/>
              </a:rPr>
              <a:t>User-defined input values to vertex shaders are sometimes called "vertex attributes". Their values are provided by issuing a drawing command while an appropriate vertex array object is bound.</a:t>
            </a:r>
          </a:p>
          <a:p>
            <a:pPr algn="l" marL="561344" indent="-280672" lvl="1">
              <a:lnSpc>
                <a:spcPts val="3640"/>
              </a:lnSpc>
              <a:buFont typeface="Arial"/>
              <a:buChar char="•"/>
            </a:pPr>
            <a:r>
              <a:rPr lang="en-US" sz="2600">
                <a:solidFill>
                  <a:srgbClr val="FFFFFF"/>
                </a:solidFill>
                <a:latin typeface="Canva Sans"/>
                <a:ea typeface="Canva Sans"/>
                <a:cs typeface="Canva Sans"/>
                <a:sym typeface="Canva Sans"/>
              </a:rPr>
              <a:t>Output variables from the vertex shader are passed to the next section of the pipeline.</a:t>
            </a:r>
          </a:p>
        </p:txBody>
      </p:sp>
      <p:sp>
        <p:nvSpPr>
          <p:cNvPr name="TextBox 12" id="12"/>
          <p:cNvSpPr txBox="true"/>
          <p:nvPr/>
        </p:nvSpPr>
        <p:spPr>
          <a:xfrm rot="0">
            <a:off x="5470934" y="2588390"/>
            <a:ext cx="7383621" cy="481330"/>
          </a:xfrm>
          <a:prstGeom prst="rect">
            <a:avLst/>
          </a:prstGeom>
        </p:spPr>
        <p:txBody>
          <a:bodyPr anchor="t" rtlCol="false" tIns="0" lIns="0" bIns="0" rIns="0">
            <a:spAutoFit/>
          </a:bodyPr>
          <a:lstStyle/>
          <a:p>
            <a:pPr algn="ctr">
              <a:lnSpc>
                <a:spcPts val="3920"/>
              </a:lnSpc>
            </a:pPr>
            <a:r>
              <a:rPr lang="en-US" sz="2800">
                <a:solidFill>
                  <a:srgbClr val="FFFFFF"/>
                </a:solidFill>
                <a:latin typeface="Canva Sans"/>
                <a:ea typeface="Canva Sans"/>
                <a:cs typeface="Canva Sans"/>
                <a:sym typeface="Canva Sans"/>
              </a:rPr>
              <a:t>“You need to be sharp to implement these”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Fragment Shaders</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21</a:t>
            </a:r>
          </a:p>
        </p:txBody>
      </p:sp>
      <p:sp>
        <p:nvSpPr>
          <p:cNvPr name="TextBox 11" id="11"/>
          <p:cNvSpPr txBox="true"/>
          <p:nvPr/>
        </p:nvSpPr>
        <p:spPr>
          <a:xfrm rot="0">
            <a:off x="2084548" y="3740785"/>
            <a:ext cx="14156393" cy="4098290"/>
          </a:xfrm>
          <a:prstGeom prst="rect">
            <a:avLst/>
          </a:prstGeom>
        </p:spPr>
        <p:txBody>
          <a:bodyPr anchor="t" rtlCol="false" tIns="0" lIns="0" bIns="0" rIns="0">
            <a:spAutoFit/>
          </a:bodyPr>
          <a:lstStyle/>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A</a:t>
            </a:r>
            <a:r>
              <a:rPr lang="en-US" sz="2900">
                <a:solidFill>
                  <a:srgbClr val="FFFFFF"/>
                </a:solidFill>
                <a:latin typeface="Canva Sans"/>
                <a:ea typeface="Canva Sans"/>
                <a:cs typeface="Canva Sans"/>
                <a:sym typeface="Canva Sans"/>
              </a:rPr>
              <a:t> f</a:t>
            </a:r>
            <a:r>
              <a:rPr lang="en-US" sz="2900">
                <a:solidFill>
                  <a:srgbClr val="FFFFFF"/>
                </a:solidFill>
                <a:latin typeface="Canva Sans"/>
                <a:ea typeface="Canva Sans"/>
                <a:cs typeface="Canva Sans"/>
                <a:sym typeface="Canva Sans"/>
              </a:rPr>
              <a:t>ragment shader is a stage in the OpenGL pipeline that processes fragments (potential pixels) generated during rasteriz</a:t>
            </a:r>
            <a:r>
              <a:rPr lang="en-US" sz="2900">
                <a:solidFill>
                  <a:srgbClr val="FFFFFF"/>
                </a:solidFill>
                <a:latin typeface="Canva Sans"/>
                <a:ea typeface="Canva Sans"/>
                <a:cs typeface="Canva Sans"/>
                <a:sym typeface="Canva Sans"/>
              </a:rPr>
              <a:t>ation. It takes interpolated vertex data as input and outputs:</a:t>
            </a:r>
          </a:p>
          <a:p>
            <a:pPr algn="l" marL="1252224" indent="-417408" lvl="2">
              <a:lnSpc>
                <a:spcPts val="4060"/>
              </a:lnSpc>
              <a:buFont typeface="Arial"/>
              <a:buChar char="⚬"/>
            </a:pPr>
            <a:r>
              <a:rPr lang="en-US" sz="2900">
                <a:solidFill>
                  <a:srgbClr val="FFFFFF"/>
                </a:solidFill>
                <a:latin typeface="Canva Sans"/>
                <a:ea typeface="Canva Sans"/>
                <a:cs typeface="Canva Sans"/>
                <a:sym typeface="Canva Sans"/>
              </a:rPr>
              <a:t>Depth value</a:t>
            </a:r>
          </a:p>
          <a:p>
            <a:pPr algn="l" marL="1252224" indent="-417408" lvl="2">
              <a:lnSpc>
                <a:spcPts val="4060"/>
              </a:lnSpc>
              <a:buFont typeface="Arial"/>
              <a:buChar char="⚬"/>
            </a:pPr>
            <a:r>
              <a:rPr lang="en-US" sz="2900">
                <a:solidFill>
                  <a:srgbClr val="FFFFFF"/>
                </a:solidFill>
                <a:latin typeface="Canva Sans"/>
                <a:ea typeface="Canva Sans"/>
                <a:cs typeface="Canva Sans"/>
                <a:sym typeface="Canva Sans"/>
              </a:rPr>
              <a:t>Color values for the framebuffer</a:t>
            </a:r>
          </a:p>
          <a:p>
            <a:pPr algn="l" marL="1252224" indent="-417408" lvl="2">
              <a:lnSpc>
                <a:spcPts val="4060"/>
              </a:lnSpc>
              <a:buFont typeface="Arial"/>
              <a:buChar char="⚬"/>
            </a:pPr>
            <a:r>
              <a:rPr lang="en-US" sz="2900">
                <a:solidFill>
                  <a:srgbClr val="FFFFFF"/>
                </a:solidFill>
                <a:latin typeface="Canva Sans"/>
                <a:ea typeface="Canva Sans"/>
                <a:cs typeface="Canva Sans"/>
                <a:sym typeface="Canva Sans"/>
              </a:rPr>
              <a:t>Stencil value (unmodified)</a:t>
            </a: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The shader operates per fragment, allowing for operations like texturing and lighting, and is crucial for rendering detailed graphics.</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2415686"/>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Geometry Shaders</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22</a:t>
            </a:r>
          </a:p>
        </p:txBody>
      </p:sp>
      <p:sp>
        <p:nvSpPr>
          <p:cNvPr name="TextBox 11" id="11"/>
          <p:cNvSpPr txBox="true"/>
          <p:nvPr/>
        </p:nvSpPr>
        <p:spPr>
          <a:xfrm rot="0">
            <a:off x="2084548" y="4363574"/>
            <a:ext cx="14156393" cy="3583940"/>
          </a:xfrm>
          <a:prstGeom prst="rect">
            <a:avLst/>
          </a:prstGeom>
        </p:spPr>
        <p:txBody>
          <a:bodyPr anchor="t" rtlCol="false" tIns="0" lIns="0" bIns="0" rIns="0">
            <a:spAutoFit/>
          </a:bodyPr>
          <a:lstStyle/>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A</a:t>
            </a:r>
            <a:r>
              <a:rPr lang="en-US" sz="2900">
                <a:solidFill>
                  <a:srgbClr val="FFFFFF"/>
                </a:solidFill>
                <a:latin typeface="Canva Sans"/>
                <a:ea typeface="Canva Sans"/>
                <a:cs typeface="Canva Sans"/>
                <a:sym typeface="Canva Sans"/>
              </a:rPr>
              <a:t> Geometry Shader (GS) is </a:t>
            </a:r>
            <a:r>
              <a:rPr lang="en-US" sz="2900">
                <a:solidFill>
                  <a:srgbClr val="FFFFFF"/>
                </a:solidFill>
                <a:latin typeface="Canva Sans"/>
                <a:ea typeface="Canva Sans"/>
                <a:cs typeface="Canva Sans"/>
                <a:sym typeface="Canva Sans"/>
              </a:rPr>
              <a:t>a Shader program written in GLSL that governs the proc</a:t>
            </a:r>
            <a:r>
              <a:rPr lang="en-US" sz="2900">
                <a:solidFill>
                  <a:srgbClr val="FFFFFF"/>
                </a:solidFill>
                <a:latin typeface="Canva Sans"/>
                <a:ea typeface="Canva Sans"/>
                <a:cs typeface="Canva Sans"/>
                <a:sym typeface="Canva Sans"/>
              </a:rPr>
              <a:t>essing of Primitives.</a:t>
            </a: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The main reasons to use a GS are:</a:t>
            </a:r>
          </a:p>
          <a:p>
            <a:pPr algn="l" marL="1252224" indent="-417408" lvl="2">
              <a:lnSpc>
                <a:spcPts val="4060"/>
              </a:lnSpc>
              <a:buFont typeface="Arial"/>
              <a:buChar char="⚬"/>
            </a:pPr>
            <a:r>
              <a:rPr lang="en-US" sz="2900">
                <a:solidFill>
                  <a:srgbClr val="FFFFFF"/>
                </a:solidFill>
                <a:latin typeface="Canva Sans"/>
                <a:ea typeface="Canva Sans"/>
                <a:cs typeface="Canva Sans"/>
                <a:sym typeface="Canva Sans"/>
              </a:rPr>
              <a:t>Layered rendering: taking one primitive and rendering it to multiple images without changing bound render targets.</a:t>
            </a:r>
          </a:p>
          <a:p>
            <a:pPr algn="l" marL="1252224" indent="-417408" lvl="2">
              <a:lnSpc>
                <a:spcPts val="4060"/>
              </a:lnSpc>
              <a:buFont typeface="Arial"/>
              <a:buChar char="⚬"/>
            </a:pPr>
            <a:r>
              <a:rPr lang="en-US" sz="2900">
                <a:solidFill>
                  <a:srgbClr val="FFFFFF"/>
                </a:solidFill>
                <a:latin typeface="Canva Sans"/>
                <a:ea typeface="Canva Sans"/>
                <a:cs typeface="Canva Sans"/>
                <a:sym typeface="Canva Sans"/>
              </a:rPr>
              <a:t>Transform Feedback: This is often employed for computational tasks on the GPU (obviously pre-Compute Shader).</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65803" y="2672861"/>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Compute Shaders</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23</a:t>
            </a:r>
          </a:p>
        </p:txBody>
      </p:sp>
      <p:sp>
        <p:nvSpPr>
          <p:cNvPr name="TextBox 11" id="11"/>
          <p:cNvSpPr txBox="true"/>
          <p:nvPr/>
        </p:nvSpPr>
        <p:spPr>
          <a:xfrm rot="0">
            <a:off x="2065803" y="4620749"/>
            <a:ext cx="14156393" cy="3069590"/>
          </a:xfrm>
          <a:prstGeom prst="rect">
            <a:avLst/>
          </a:prstGeom>
        </p:spPr>
        <p:txBody>
          <a:bodyPr anchor="t" rtlCol="false" tIns="0" lIns="0" bIns="0" rIns="0">
            <a:spAutoFit/>
          </a:bodyPr>
          <a:lstStyle/>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A Compute Shader is a special type of shader in OpenGL designed for general-purpose parallel computing on the GPU. </a:t>
            </a: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Unlike other shaders (vertex, fragment, geometry), compute shaders do not operate within the graphics pipeline—instead, they are executed as standalone programs for tasks like physics simulations, image processing, and AI.</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Advanced Lighting</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24</a:t>
            </a:r>
          </a:p>
        </p:txBody>
      </p:sp>
      <p:sp>
        <p:nvSpPr>
          <p:cNvPr name="TextBox 11" id="11"/>
          <p:cNvSpPr txBox="true"/>
          <p:nvPr/>
        </p:nvSpPr>
        <p:spPr>
          <a:xfrm rot="0">
            <a:off x="2084548" y="3388730"/>
            <a:ext cx="14156393" cy="4766310"/>
          </a:xfrm>
          <a:prstGeom prst="rect">
            <a:avLst/>
          </a:prstGeom>
        </p:spPr>
        <p:txBody>
          <a:bodyPr anchor="t" rtlCol="false" tIns="0" lIns="0" bIns="0" rIns="0">
            <a:spAutoFit/>
          </a:bodyPr>
          <a:lstStyle/>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Normally, lighting in OpenGL is done by combining:</a:t>
            </a:r>
          </a:p>
          <a:p>
            <a:pPr algn="l" marL="1165866" indent="-388622" lvl="2">
              <a:lnSpc>
                <a:spcPts val="3780"/>
              </a:lnSpc>
              <a:buAutoNum type="alphaLcPeriod" startAt="1"/>
            </a:pPr>
            <a:r>
              <a:rPr lang="en-US" sz="2700">
                <a:solidFill>
                  <a:srgbClr val="FFFFFF"/>
                </a:solidFill>
                <a:latin typeface="Canva Sans"/>
                <a:ea typeface="Canva Sans"/>
                <a:cs typeface="Canva Sans"/>
                <a:sym typeface="Canva Sans"/>
              </a:rPr>
              <a:t>Ambient Lighting</a:t>
            </a:r>
          </a:p>
          <a:p>
            <a:pPr algn="l" marL="1165866" indent="-388622" lvl="2">
              <a:lnSpc>
                <a:spcPts val="3780"/>
              </a:lnSpc>
              <a:buAutoNum type="alphaLcPeriod" startAt="1"/>
            </a:pPr>
            <a:r>
              <a:rPr lang="en-US" sz="2700">
                <a:solidFill>
                  <a:srgbClr val="FFFFFF"/>
                </a:solidFill>
                <a:latin typeface="Canva Sans"/>
                <a:ea typeface="Canva Sans"/>
                <a:cs typeface="Canva Sans"/>
                <a:sym typeface="Canva Sans"/>
              </a:rPr>
              <a:t>Diffuse Lighting</a:t>
            </a:r>
          </a:p>
          <a:p>
            <a:pPr algn="l" marL="1165866" indent="-388622" lvl="2">
              <a:lnSpc>
                <a:spcPts val="3780"/>
              </a:lnSpc>
              <a:buAutoNum type="alphaLcPeriod" startAt="1"/>
            </a:pPr>
            <a:r>
              <a:rPr lang="en-US" sz="2700">
                <a:solidFill>
                  <a:srgbClr val="FFFFFF"/>
                </a:solidFill>
                <a:latin typeface="Canva Sans"/>
                <a:ea typeface="Canva Sans"/>
                <a:cs typeface="Canva Sans"/>
                <a:sym typeface="Canva Sans"/>
              </a:rPr>
              <a:t>Specular Lighting</a:t>
            </a:r>
          </a:p>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A combination of these lighting methods gives us a pretty accurate depiction of the lighting in real life. </a:t>
            </a:r>
          </a:p>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This is called the ‘Phong’ lighting style.</a:t>
            </a:r>
          </a:p>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The main drawback with this method is that its specular reflections break down in certain conditions, specifically when the shininess property is low resulting in a large (rough) specular area. </a:t>
            </a:r>
          </a:p>
        </p:txBody>
      </p:sp>
      <p:sp>
        <p:nvSpPr>
          <p:cNvPr name="TextBox 12" id="12"/>
          <p:cNvSpPr txBox="true"/>
          <p:nvPr/>
        </p:nvSpPr>
        <p:spPr>
          <a:xfrm rot="0">
            <a:off x="1028700" y="2802547"/>
            <a:ext cx="15787594" cy="431799"/>
          </a:xfrm>
          <a:prstGeom prst="rect">
            <a:avLst/>
          </a:prstGeom>
        </p:spPr>
        <p:txBody>
          <a:bodyPr anchor="t" rtlCol="false" tIns="0" lIns="0" bIns="0" rIns="0">
            <a:spAutoFit/>
          </a:bodyPr>
          <a:lstStyle/>
          <a:p>
            <a:pPr algn="ctr">
              <a:lnSpc>
                <a:spcPts val="3500"/>
              </a:lnSpc>
            </a:pPr>
            <a:r>
              <a:rPr lang="en-US" sz="2500">
                <a:solidFill>
                  <a:srgbClr val="FFFFFF"/>
                </a:solidFill>
                <a:latin typeface="Canva Sans"/>
                <a:ea typeface="Canva Sans"/>
                <a:cs typeface="Canva Sans"/>
                <a:sym typeface="Canva Sans"/>
              </a:rPr>
              <a:t>And then god said, “Let there be light”</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Advanced Lighting</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3559525" y="3977681"/>
            <a:ext cx="3105253" cy="2187722"/>
          </a:xfrm>
          <a:custGeom>
            <a:avLst/>
            <a:gdLst/>
            <a:ahLst/>
            <a:cxnLst/>
            <a:rect r="r" b="b" t="t" l="l"/>
            <a:pathLst>
              <a:path h="2187722" w="3105253">
                <a:moveTo>
                  <a:pt x="0" y="0"/>
                </a:moveTo>
                <a:lnTo>
                  <a:pt x="3105253" y="0"/>
                </a:lnTo>
                <a:lnTo>
                  <a:pt x="3105253" y="2187722"/>
                </a:lnTo>
                <a:lnTo>
                  <a:pt x="0" y="2187722"/>
                </a:lnTo>
                <a:lnTo>
                  <a:pt x="0" y="0"/>
                </a:lnTo>
                <a:close/>
              </a:path>
            </a:pathLst>
          </a:custGeom>
          <a:blipFill>
            <a:blip r:embed="rId6"/>
            <a:stretch>
              <a:fillRect l="0" t="-11068" r="0" b="0"/>
            </a:stretch>
          </a:blipFill>
        </p:spPr>
      </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25</a:t>
            </a:r>
          </a:p>
        </p:txBody>
      </p:sp>
      <p:sp>
        <p:nvSpPr>
          <p:cNvPr name="TextBox 12" id="12"/>
          <p:cNvSpPr txBox="true"/>
          <p:nvPr/>
        </p:nvSpPr>
        <p:spPr>
          <a:xfrm rot="0">
            <a:off x="1028700" y="2802547"/>
            <a:ext cx="15787594" cy="431799"/>
          </a:xfrm>
          <a:prstGeom prst="rect">
            <a:avLst/>
          </a:prstGeom>
        </p:spPr>
        <p:txBody>
          <a:bodyPr anchor="t" rtlCol="false" tIns="0" lIns="0" bIns="0" rIns="0">
            <a:spAutoFit/>
          </a:bodyPr>
          <a:lstStyle/>
          <a:p>
            <a:pPr algn="ctr">
              <a:lnSpc>
                <a:spcPts val="3500"/>
              </a:lnSpc>
            </a:pPr>
            <a:r>
              <a:rPr lang="en-US" sz="2500">
                <a:solidFill>
                  <a:srgbClr val="FFFFFF"/>
                </a:solidFill>
                <a:latin typeface="Canva Sans"/>
                <a:ea typeface="Canva Sans"/>
                <a:cs typeface="Canva Sans"/>
                <a:sym typeface="Canva Sans"/>
              </a:rPr>
              <a:t>And then god said, “Let there be light”</a:t>
            </a:r>
          </a:p>
        </p:txBody>
      </p:sp>
      <p:sp>
        <p:nvSpPr>
          <p:cNvPr name="TextBox 13" id="13"/>
          <p:cNvSpPr txBox="true"/>
          <p:nvPr/>
        </p:nvSpPr>
        <p:spPr>
          <a:xfrm rot="0">
            <a:off x="7225143" y="3768738"/>
            <a:ext cx="7503332" cy="2325369"/>
          </a:xfrm>
          <a:prstGeom prst="rect">
            <a:avLst/>
          </a:prstGeom>
        </p:spPr>
        <p:txBody>
          <a:bodyPr anchor="t" rtlCol="false" tIns="0" lIns="0" bIns="0" rIns="0">
            <a:spAutoFit/>
          </a:bodyPr>
          <a:lstStyle/>
          <a:p>
            <a:pPr algn="ctr">
              <a:lnSpc>
                <a:spcPts val="3080"/>
              </a:lnSpc>
            </a:pPr>
            <a:r>
              <a:rPr lang="en-US" sz="2200">
                <a:solidFill>
                  <a:srgbClr val="FFFFFF"/>
                </a:solidFill>
                <a:latin typeface="Canva Sans"/>
                <a:ea typeface="Canva Sans"/>
                <a:cs typeface="Canva Sans"/>
                <a:sym typeface="Canva Sans"/>
              </a:rPr>
              <a:t>You can see at the e</a:t>
            </a:r>
            <a:r>
              <a:rPr lang="en-US" sz="2200">
                <a:solidFill>
                  <a:srgbClr val="FFFFFF"/>
                </a:solidFill>
                <a:latin typeface="Canva Sans"/>
                <a:ea typeface="Canva Sans"/>
                <a:cs typeface="Canva Sans"/>
                <a:sym typeface="Canva Sans"/>
              </a:rPr>
              <a:t>dges that the specular area is immediately cut off. The reason this happens is because the angle between the view and reflection vector doesn't go over 90 degrees. If the angle is larger than 90 degrees, the resulting dot product becomes negative and this results in a specular exponent of 0.0</a:t>
            </a:r>
          </a:p>
        </p:txBody>
      </p:sp>
      <p:sp>
        <p:nvSpPr>
          <p:cNvPr name="TextBox 14" id="14"/>
          <p:cNvSpPr txBox="true"/>
          <p:nvPr/>
        </p:nvSpPr>
        <p:spPr>
          <a:xfrm rot="0">
            <a:off x="2084548" y="6974574"/>
            <a:ext cx="14156393" cy="1180465"/>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ea typeface="Canva Sans"/>
                <a:cs typeface="Canva Sans"/>
                <a:sym typeface="Canva Sans"/>
              </a:rPr>
              <a:t>To overcome this problem, we introduce a halfway vector and use the “Blinn-Phong” lighting method </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Blinn-Phong Lighting</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2084548" y="5903329"/>
            <a:ext cx="3679530" cy="2628236"/>
          </a:xfrm>
          <a:custGeom>
            <a:avLst/>
            <a:gdLst/>
            <a:ahLst/>
            <a:cxnLst/>
            <a:rect r="r" b="b" t="t" l="l"/>
            <a:pathLst>
              <a:path h="2628236" w="3679530">
                <a:moveTo>
                  <a:pt x="0" y="0"/>
                </a:moveTo>
                <a:lnTo>
                  <a:pt x="3679530" y="0"/>
                </a:lnTo>
                <a:lnTo>
                  <a:pt x="3679530" y="2628235"/>
                </a:lnTo>
                <a:lnTo>
                  <a:pt x="0" y="2628235"/>
                </a:lnTo>
                <a:lnTo>
                  <a:pt x="0" y="0"/>
                </a:lnTo>
                <a:close/>
              </a:path>
            </a:pathLst>
          </a:custGeom>
          <a:blipFill>
            <a:blip r:embed="rId6"/>
            <a:stretch>
              <a:fillRect l="0" t="0" r="0" b="0"/>
            </a:stretch>
          </a:blipFill>
        </p:spPr>
      </p:sp>
      <p:sp>
        <p:nvSpPr>
          <p:cNvPr name="Freeform 11" id="11"/>
          <p:cNvSpPr/>
          <p:nvPr/>
        </p:nvSpPr>
        <p:spPr>
          <a:xfrm flipH="false" flipV="false" rot="0">
            <a:off x="6027833" y="5903329"/>
            <a:ext cx="3631414" cy="2628236"/>
          </a:xfrm>
          <a:custGeom>
            <a:avLst/>
            <a:gdLst/>
            <a:ahLst/>
            <a:cxnLst/>
            <a:rect r="r" b="b" t="t" l="l"/>
            <a:pathLst>
              <a:path h="2628236" w="3631414">
                <a:moveTo>
                  <a:pt x="0" y="0"/>
                </a:moveTo>
                <a:lnTo>
                  <a:pt x="3631413" y="0"/>
                </a:lnTo>
                <a:lnTo>
                  <a:pt x="3631413" y="2628235"/>
                </a:lnTo>
                <a:lnTo>
                  <a:pt x="0" y="2628235"/>
                </a:lnTo>
                <a:lnTo>
                  <a:pt x="0" y="0"/>
                </a:lnTo>
                <a:close/>
              </a:path>
            </a:pathLst>
          </a:custGeom>
          <a:blipFill>
            <a:blip r:embed="rId7"/>
            <a:stretch>
              <a:fillRect l="0" t="0" r="0" b="0"/>
            </a:stretch>
          </a:blipFill>
        </p:spPr>
      </p:sp>
      <p:sp>
        <p:nvSpPr>
          <p:cNvPr name="Freeform 12" id="12"/>
          <p:cNvSpPr/>
          <p:nvPr/>
        </p:nvSpPr>
        <p:spPr>
          <a:xfrm flipH="false" flipV="false" rot="0">
            <a:off x="12167385" y="6120130"/>
            <a:ext cx="3217471" cy="1615356"/>
          </a:xfrm>
          <a:custGeom>
            <a:avLst/>
            <a:gdLst/>
            <a:ahLst/>
            <a:cxnLst/>
            <a:rect r="r" b="b" t="t" l="l"/>
            <a:pathLst>
              <a:path h="1615356" w="3217471">
                <a:moveTo>
                  <a:pt x="0" y="0"/>
                </a:moveTo>
                <a:lnTo>
                  <a:pt x="3217471" y="0"/>
                </a:lnTo>
                <a:lnTo>
                  <a:pt x="3217471" y="1615356"/>
                </a:lnTo>
                <a:lnTo>
                  <a:pt x="0" y="1615356"/>
                </a:lnTo>
                <a:lnTo>
                  <a:pt x="0" y="0"/>
                </a:lnTo>
                <a:close/>
              </a:path>
            </a:pathLst>
          </a:custGeom>
          <a:blipFill>
            <a:blip r:embed="rId8"/>
            <a:stretch>
              <a:fillRect l="0" t="0" r="0" b="0"/>
            </a:stretch>
          </a:blipFill>
        </p:spPr>
      </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26</a:t>
            </a:r>
          </a:p>
        </p:txBody>
      </p:sp>
      <p:sp>
        <p:nvSpPr>
          <p:cNvPr name="TextBox 14" id="14"/>
          <p:cNvSpPr txBox="true"/>
          <p:nvPr/>
        </p:nvSpPr>
        <p:spPr>
          <a:xfrm rot="0">
            <a:off x="2084548" y="3388730"/>
            <a:ext cx="14156393" cy="1897380"/>
          </a:xfrm>
          <a:prstGeom prst="rect">
            <a:avLst/>
          </a:prstGeom>
        </p:spPr>
        <p:txBody>
          <a:bodyPr anchor="t" rtlCol="false" tIns="0" lIns="0" bIns="0" rIns="0">
            <a:spAutoFit/>
          </a:bodyPr>
          <a:lstStyle/>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In this method, instead of using the angle between the view vector and the normal vector as the Specular metric, we define a vector halfway between the view and the lighting vector and use the angle between the Halfway Vector and the Normal Vector as the Specular metric, ensuring that the angle never exceeds 90°.</a:t>
            </a:r>
          </a:p>
        </p:txBody>
      </p:sp>
      <p:sp>
        <p:nvSpPr>
          <p:cNvPr name="TextBox 15" id="15"/>
          <p:cNvSpPr txBox="true"/>
          <p:nvPr/>
        </p:nvSpPr>
        <p:spPr>
          <a:xfrm rot="0">
            <a:off x="1028700" y="2802547"/>
            <a:ext cx="15787594" cy="431799"/>
          </a:xfrm>
          <a:prstGeom prst="rect">
            <a:avLst/>
          </a:prstGeom>
        </p:spPr>
        <p:txBody>
          <a:bodyPr anchor="t" rtlCol="false" tIns="0" lIns="0" bIns="0" rIns="0">
            <a:spAutoFit/>
          </a:bodyPr>
          <a:lstStyle/>
          <a:p>
            <a:pPr algn="ctr">
              <a:lnSpc>
                <a:spcPts val="3500"/>
              </a:lnSpc>
            </a:pPr>
            <a:r>
              <a:rPr lang="en-US" sz="2500">
                <a:solidFill>
                  <a:srgbClr val="FFFFFF"/>
                </a:solidFill>
                <a:latin typeface="Canva Sans"/>
                <a:ea typeface="Canva Sans"/>
                <a:cs typeface="Canva Sans"/>
                <a:sym typeface="Canva Sans"/>
              </a:rPr>
              <a:t>“I did not make this up I swear”</a:t>
            </a:r>
          </a:p>
        </p:txBody>
      </p:sp>
      <p:sp>
        <p:nvSpPr>
          <p:cNvPr name="TextBox 16" id="16"/>
          <p:cNvSpPr txBox="true"/>
          <p:nvPr/>
        </p:nvSpPr>
        <p:spPr>
          <a:xfrm rot="0">
            <a:off x="2084548" y="5438509"/>
            <a:ext cx="3679530" cy="464820"/>
          </a:xfrm>
          <a:prstGeom prst="rect">
            <a:avLst/>
          </a:prstGeom>
        </p:spPr>
        <p:txBody>
          <a:bodyPr anchor="t" rtlCol="false" tIns="0" lIns="0" bIns="0" rIns="0">
            <a:spAutoFit/>
          </a:bodyPr>
          <a:lstStyle/>
          <a:p>
            <a:pPr algn="ctr">
              <a:lnSpc>
                <a:spcPts val="3780"/>
              </a:lnSpc>
            </a:pPr>
            <a:r>
              <a:rPr lang="en-US" sz="2700">
                <a:solidFill>
                  <a:srgbClr val="C1FF72"/>
                </a:solidFill>
                <a:latin typeface="Canva Sans"/>
                <a:ea typeface="Canva Sans"/>
                <a:cs typeface="Canva Sans"/>
                <a:sym typeface="Canva Sans"/>
              </a:rPr>
              <a:t>Phong</a:t>
            </a:r>
          </a:p>
        </p:txBody>
      </p:sp>
      <p:sp>
        <p:nvSpPr>
          <p:cNvPr name="TextBox 17" id="17"/>
          <p:cNvSpPr txBox="true"/>
          <p:nvPr/>
        </p:nvSpPr>
        <p:spPr>
          <a:xfrm rot="0">
            <a:off x="6027833" y="5438509"/>
            <a:ext cx="3631414" cy="464820"/>
          </a:xfrm>
          <a:prstGeom prst="rect">
            <a:avLst/>
          </a:prstGeom>
        </p:spPr>
        <p:txBody>
          <a:bodyPr anchor="t" rtlCol="false" tIns="0" lIns="0" bIns="0" rIns="0">
            <a:spAutoFit/>
          </a:bodyPr>
          <a:lstStyle/>
          <a:p>
            <a:pPr algn="ctr">
              <a:lnSpc>
                <a:spcPts val="3780"/>
              </a:lnSpc>
            </a:pPr>
            <a:r>
              <a:rPr lang="en-US" sz="2700">
                <a:solidFill>
                  <a:srgbClr val="C1FF72"/>
                </a:solidFill>
                <a:latin typeface="Canva Sans"/>
                <a:ea typeface="Canva Sans"/>
                <a:cs typeface="Canva Sans"/>
                <a:sym typeface="Canva Sans"/>
              </a:rPr>
              <a:t>Blinn-Phong</a:t>
            </a:r>
          </a:p>
        </p:txBody>
      </p:sp>
      <p:sp>
        <p:nvSpPr>
          <p:cNvPr name="TextBox 18" id="18"/>
          <p:cNvSpPr txBox="true"/>
          <p:nvPr/>
        </p:nvSpPr>
        <p:spPr>
          <a:xfrm rot="0">
            <a:off x="9139238" y="4648200"/>
            <a:ext cx="9525" cy="1066800"/>
          </a:xfrm>
          <a:prstGeom prst="rect">
            <a:avLst/>
          </a:prstGeom>
        </p:spPr>
        <p:txBody>
          <a:bodyPr anchor="t" rtlCol="false" tIns="0" lIns="0" bIns="0" rIns="0">
            <a:spAutoFit/>
          </a:bodyPr>
          <a:lstStyle/>
          <a:p>
            <a:pPr algn="ctr">
              <a:lnSpc>
                <a:spcPts val="8250"/>
              </a:lnSpc>
              <a:spcBef>
                <a:spcPct val="0"/>
              </a:spcBef>
            </a:pPr>
          </a:p>
        </p:txBody>
      </p:sp>
      <p:sp>
        <p:nvSpPr>
          <p:cNvPr name="TextBox 19" id="19"/>
          <p:cNvSpPr txBox="true"/>
          <p:nvPr/>
        </p:nvSpPr>
        <p:spPr>
          <a:xfrm rot="0">
            <a:off x="13031096" y="5462270"/>
            <a:ext cx="1490047" cy="448310"/>
          </a:xfrm>
          <a:prstGeom prst="rect">
            <a:avLst/>
          </a:prstGeom>
        </p:spPr>
        <p:txBody>
          <a:bodyPr anchor="t" rtlCol="false" tIns="0" lIns="0" bIns="0" rIns="0">
            <a:spAutoFit/>
          </a:bodyPr>
          <a:lstStyle/>
          <a:p>
            <a:pPr algn="ctr">
              <a:lnSpc>
                <a:spcPts val="3640"/>
              </a:lnSpc>
            </a:pPr>
            <a:r>
              <a:rPr lang="en-US" sz="2600">
                <a:solidFill>
                  <a:srgbClr val="FFFFFF"/>
                </a:solidFill>
                <a:latin typeface="Canva Sans"/>
                <a:ea typeface="Canva Sans"/>
                <a:cs typeface="Canva Sans"/>
                <a:sym typeface="Canva Sans"/>
              </a:rPr>
              <a:t>Where, </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Blinn-Phong Lighting</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3271868" y="4693490"/>
            <a:ext cx="5591360" cy="3659935"/>
          </a:xfrm>
          <a:custGeom>
            <a:avLst/>
            <a:gdLst/>
            <a:ahLst/>
            <a:cxnLst/>
            <a:rect r="r" b="b" t="t" l="l"/>
            <a:pathLst>
              <a:path h="3659935" w="5591360">
                <a:moveTo>
                  <a:pt x="0" y="0"/>
                </a:moveTo>
                <a:lnTo>
                  <a:pt x="5591359" y="0"/>
                </a:lnTo>
                <a:lnTo>
                  <a:pt x="5591359" y="3659935"/>
                </a:lnTo>
                <a:lnTo>
                  <a:pt x="0" y="3659935"/>
                </a:lnTo>
                <a:lnTo>
                  <a:pt x="0" y="0"/>
                </a:lnTo>
                <a:close/>
              </a:path>
            </a:pathLst>
          </a:custGeom>
          <a:blipFill>
            <a:blip r:embed="rId6"/>
            <a:stretch>
              <a:fillRect l="0" t="-8628" r="-102120" b="-12955"/>
            </a:stretch>
          </a:blipFill>
        </p:spPr>
      </p:sp>
      <p:sp>
        <p:nvSpPr>
          <p:cNvPr name="Freeform 11" id="11"/>
          <p:cNvSpPr/>
          <p:nvPr/>
        </p:nvSpPr>
        <p:spPr>
          <a:xfrm flipH="false" flipV="false" rot="0">
            <a:off x="9162745" y="4693490"/>
            <a:ext cx="5591360" cy="3659935"/>
          </a:xfrm>
          <a:custGeom>
            <a:avLst/>
            <a:gdLst/>
            <a:ahLst/>
            <a:cxnLst/>
            <a:rect r="r" b="b" t="t" l="l"/>
            <a:pathLst>
              <a:path h="3659935" w="5591360">
                <a:moveTo>
                  <a:pt x="0" y="0"/>
                </a:moveTo>
                <a:lnTo>
                  <a:pt x="5591360" y="0"/>
                </a:lnTo>
                <a:lnTo>
                  <a:pt x="5591360" y="3659935"/>
                </a:lnTo>
                <a:lnTo>
                  <a:pt x="0" y="3659935"/>
                </a:lnTo>
                <a:lnTo>
                  <a:pt x="0" y="0"/>
                </a:lnTo>
                <a:close/>
              </a:path>
            </a:pathLst>
          </a:custGeom>
          <a:blipFill>
            <a:blip r:embed="rId6"/>
            <a:stretch>
              <a:fillRect l="-105317" t="-13679" r="-6404" b="-13679"/>
            </a:stretch>
          </a:blipFill>
        </p:spPr>
      </p:sp>
      <p:sp>
        <p:nvSpPr>
          <p:cNvPr name="TextBox 12" id="1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27</a:t>
            </a:r>
          </a:p>
        </p:txBody>
      </p:sp>
      <p:sp>
        <p:nvSpPr>
          <p:cNvPr name="TextBox 13" id="13"/>
          <p:cNvSpPr txBox="true"/>
          <p:nvPr/>
        </p:nvSpPr>
        <p:spPr>
          <a:xfrm rot="0">
            <a:off x="2084548" y="3388730"/>
            <a:ext cx="14156393" cy="468630"/>
          </a:xfrm>
          <a:prstGeom prst="rect">
            <a:avLst/>
          </a:prstGeom>
        </p:spPr>
        <p:txBody>
          <a:bodyPr anchor="t" rtlCol="false" tIns="0" lIns="0" bIns="0" rIns="0">
            <a:spAutoFit/>
          </a:bodyPr>
          <a:lstStyle/>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An example on the previously used image:</a:t>
            </a:r>
          </a:p>
        </p:txBody>
      </p:sp>
      <p:sp>
        <p:nvSpPr>
          <p:cNvPr name="TextBox 14" id="14"/>
          <p:cNvSpPr txBox="true"/>
          <p:nvPr/>
        </p:nvSpPr>
        <p:spPr>
          <a:xfrm rot="0">
            <a:off x="1028700" y="2802547"/>
            <a:ext cx="15787594" cy="431799"/>
          </a:xfrm>
          <a:prstGeom prst="rect">
            <a:avLst/>
          </a:prstGeom>
        </p:spPr>
        <p:txBody>
          <a:bodyPr anchor="t" rtlCol="false" tIns="0" lIns="0" bIns="0" rIns="0">
            <a:spAutoFit/>
          </a:bodyPr>
          <a:lstStyle/>
          <a:p>
            <a:pPr algn="ctr">
              <a:lnSpc>
                <a:spcPts val="3500"/>
              </a:lnSpc>
            </a:pPr>
            <a:r>
              <a:rPr lang="en-US" sz="2500">
                <a:solidFill>
                  <a:srgbClr val="FFFFFF"/>
                </a:solidFill>
                <a:latin typeface="Canva Sans"/>
                <a:ea typeface="Canva Sans"/>
                <a:cs typeface="Canva Sans"/>
                <a:sym typeface="Canva Sans"/>
              </a:rPr>
              <a:t>“I did not make this up I swear”</a:t>
            </a:r>
          </a:p>
        </p:txBody>
      </p:sp>
      <p:sp>
        <p:nvSpPr>
          <p:cNvPr name="TextBox 15" id="15"/>
          <p:cNvSpPr txBox="true"/>
          <p:nvPr/>
        </p:nvSpPr>
        <p:spPr>
          <a:xfrm rot="0">
            <a:off x="9139238" y="4648200"/>
            <a:ext cx="9525" cy="1066800"/>
          </a:xfrm>
          <a:prstGeom prst="rect">
            <a:avLst/>
          </a:prstGeom>
        </p:spPr>
        <p:txBody>
          <a:bodyPr anchor="t" rtlCol="false" tIns="0" lIns="0" bIns="0" rIns="0">
            <a:spAutoFit/>
          </a:bodyPr>
          <a:lstStyle/>
          <a:p>
            <a:pPr algn="ctr">
              <a:lnSpc>
                <a:spcPts val="8250"/>
              </a:lnSpc>
              <a:spcBef>
                <a:spcPct val="0"/>
              </a:spcBef>
            </a:pPr>
          </a:p>
        </p:txBody>
      </p:sp>
      <p:sp>
        <p:nvSpPr>
          <p:cNvPr name="TextBox 16" id="16"/>
          <p:cNvSpPr txBox="true"/>
          <p:nvPr/>
        </p:nvSpPr>
        <p:spPr>
          <a:xfrm rot="0">
            <a:off x="3271868" y="4123690"/>
            <a:ext cx="5591360" cy="448310"/>
          </a:xfrm>
          <a:prstGeom prst="rect">
            <a:avLst/>
          </a:prstGeom>
        </p:spPr>
        <p:txBody>
          <a:bodyPr anchor="t" rtlCol="false" tIns="0" lIns="0" bIns="0" rIns="0">
            <a:spAutoFit/>
          </a:bodyPr>
          <a:lstStyle/>
          <a:p>
            <a:pPr algn="ctr">
              <a:lnSpc>
                <a:spcPts val="3640"/>
              </a:lnSpc>
            </a:pPr>
            <a:r>
              <a:rPr lang="en-US" sz="2600">
                <a:solidFill>
                  <a:srgbClr val="C1FF72"/>
                </a:solidFill>
                <a:latin typeface="Canva Sans"/>
                <a:ea typeface="Canva Sans"/>
                <a:cs typeface="Canva Sans"/>
                <a:sym typeface="Canva Sans"/>
              </a:rPr>
              <a:t>Phong</a:t>
            </a:r>
          </a:p>
        </p:txBody>
      </p:sp>
      <p:sp>
        <p:nvSpPr>
          <p:cNvPr name="TextBox 17" id="17"/>
          <p:cNvSpPr txBox="true"/>
          <p:nvPr/>
        </p:nvSpPr>
        <p:spPr>
          <a:xfrm rot="0">
            <a:off x="9162745" y="4022695"/>
            <a:ext cx="5591360" cy="448310"/>
          </a:xfrm>
          <a:prstGeom prst="rect">
            <a:avLst/>
          </a:prstGeom>
        </p:spPr>
        <p:txBody>
          <a:bodyPr anchor="t" rtlCol="false" tIns="0" lIns="0" bIns="0" rIns="0">
            <a:spAutoFit/>
          </a:bodyPr>
          <a:lstStyle/>
          <a:p>
            <a:pPr algn="ctr">
              <a:lnSpc>
                <a:spcPts val="3640"/>
              </a:lnSpc>
            </a:pPr>
            <a:r>
              <a:rPr lang="en-US" sz="2600">
                <a:solidFill>
                  <a:srgbClr val="C1FF72"/>
                </a:solidFill>
                <a:latin typeface="Canva Sans"/>
                <a:ea typeface="Canva Sans"/>
                <a:cs typeface="Canva Sans"/>
                <a:sym typeface="Canva Sans"/>
              </a:rPr>
              <a:t>Blinn-Phong</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HDR Lighting</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2996020" y="3785700"/>
            <a:ext cx="3630404" cy="2715601"/>
          </a:xfrm>
          <a:custGeom>
            <a:avLst/>
            <a:gdLst/>
            <a:ahLst/>
            <a:cxnLst/>
            <a:rect r="r" b="b" t="t" l="l"/>
            <a:pathLst>
              <a:path h="2715601" w="3630404">
                <a:moveTo>
                  <a:pt x="0" y="0"/>
                </a:moveTo>
                <a:lnTo>
                  <a:pt x="3630403" y="0"/>
                </a:lnTo>
                <a:lnTo>
                  <a:pt x="3630403" y="2715600"/>
                </a:lnTo>
                <a:lnTo>
                  <a:pt x="0" y="2715600"/>
                </a:lnTo>
                <a:lnTo>
                  <a:pt x="0" y="0"/>
                </a:lnTo>
                <a:close/>
              </a:path>
            </a:pathLst>
          </a:custGeom>
          <a:blipFill>
            <a:blip r:embed="rId6"/>
            <a:stretch>
              <a:fillRect l="0" t="-4869" r="0" b="0"/>
            </a:stretch>
          </a:blipFill>
        </p:spPr>
      </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28</a:t>
            </a:r>
          </a:p>
        </p:txBody>
      </p:sp>
      <p:sp>
        <p:nvSpPr>
          <p:cNvPr name="TextBox 12" id="12"/>
          <p:cNvSpPr txBox="true"/>
          <p:nvPr/>
        </p:nvSpPr>
        <p:spPr>
          <a:xfrm rot="0">
            <a:off x="1028700" y="2939187"/>
            <a:ext cx="15787594" cy="431799"/>
          </a:xfrm>
          <a:prstGeom prst="rect">
            <a:avLst/>
          </a:prstGeom>
        </p:spPr>
        <p:txBody>
          <a:bodyPr anchor="t" rtlCol="false" tIns="0" lIns="0" bIns="0" rIns="0">
            <a:spAutoFit/>
          </a:bodyPr>
          <a:lstStyle/>
          <a:p>
            <a:pPr algn="ctr">
              <a:lnSpc>
                <a:spcPts val="3500"/>
              </a:lnSpc>
            </a:pPr>
            <a:r>
              <a:rPr lang="en-US" sz="2500">
                <a:solidFill>
                  <a:srgbClr val="FFFFFF"/>
                </a:solidFill>
                <a:latin typeface="Canva Sans"/>
                <a:ea typeface="Canva Sans"/>
                <a:cs typeface="Canva Sans"/>
                <a:sym typeface="Canva Sans"/>
              </a:rPr>
              <a:t>And then god said, “Let there be better light”</a:t>
            </a:r>
          </a:p>
        </p:txBody>
      </p:sp>
      <p:sp>
        <p:nvSpPr>
          <p:cNvPr name="TextBox 13" id="13"/>
          <p:cNvSpPr txBox="true"/>
          <p:nvPr/>
        </p:nvSpPr>
        <p:spPr>
          <a:xfrm rot="0">
            <a:off x="7322743" y="4024383"/>
            <a:ext cx="7503332" cy="2325369"/>
          </a:xfrm>
          <a:prstGeom prst="rect">
            <a:avLst/>
          </a:prstGeom>
        </p:spPr>
        <p:txBody>
          <a:bodyPr anchor="t" rtlCol="false" tIns="0" lIns="0" bIns="0" rIns="0">
            <a:spAutoFit/>
          </a:bodyPr>
          <a:lstStyle/>
          <a:p>
            <a:pPr algn="ctr">
              <a:lnSpc>
                <a:spcPts val="3080"/>
              </a:lnSpc>
            </a:pPr>
            <a:r>
              <a:rPr lang="en-US" sz="2200">
                <a:solidFill>
                  <a:srgbClr val="FFFFFF"/>
                </a:solidFill>
                <a:latin typeface="Canva Sans"/>
                <a:ea typeface="Canva Sans"/>
                <a:cs typeface="Canva Sans"/>
                <a:sym typeface="Canva Sans"/>
              </a:rPr>
              <a:t>When many pixel brightness intensities reach a value of more than 1, they are all clipped to 1. As a result, all those pixels appear at the same intensity, destroying the image quality. Resulting in an image like this. </a:t>
            </a:r>
          </a:p>
          <a:p>
            <a:pPr algn="ctr">
              <a:lnSpc>
                <a:spcPts val="3080"/>
              </a:lnSpc>
            </a:pPr>
            <a:r>
              <a:rPr lang="en-US" sz="2200">
                <a:solidFill>
                  <a:srgbClr val="FFFFFF"/>
                </a:solidFill>
                <a:latin typeface="Canva Sans"/>
                <a:ea typeface="Canva Sans"/>
                <a:cs typeface="Canva Sans"/>
                <a:sym typeface="Canva Sans"/>
              </a:rPr>
              <a:t>One proposed solution is scaling down all pixels, which results in a sunglasses-like look </a:t>
            </a:r>
          </a:p>
        </p:txBody>
      </p:sp>
      <p:sp>
        <p:nvSpPr>
          <p:cNvPr name="TextBox 14" id="14"/>
          <p:cNvSpPr txBox="true"/>
          <p:nvPr/>
        </p:nvSpPr>
        <p:spPr>
          <a:xfrm rot="0">
            <a:off x="2084548" y="6984099"/>
            <a:ext cx="14156393" cy="1012190"/>
          </a:xfrm>
          <a:prstGeom prst="rect">
            <a:avLst/>
          </a:prstGeom>
        </p:spPr>
        <p:txBody>
          <a:bodyPr anchor="t" rtlCol="false" tIns="0" lIns="0" bIns="0" rIns="0">
            <a:spAutoFit/>
          </a:bodyPr>
          <a:lstStyle/>
          <a:p>
            <a:pPr algn="ctr">
              <a:lnSpc>
                <a:spcPts val="4060"/>
              </a:lnSpc>
            </a:pPr>
            <a:r>
              <a:rPr lang="en-US" sz="2900">
                <a:solidFill>
                  <a:srgbClr val="FFFFFF"/>
                </a:solidFill>
                <a:latin typeface="Canva Sans"/>
                <a:ea typeface="Canva Sans"/>
                <a:cs typeface="Canva Sans"/>
                <a:sym typeface="Canva Sans"/>
              </a:rPr>
              <a:t>By allowing fragment colors to exceed 1.0 we have a much higher range of color values available to work in known as high dynamic range (HDR).</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How it Works</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3450951" y="6418300"/>
            <a:ext cx="7849667" cy="1736739"/>
          </a:xfrm>
          <a:custGeom>
            <a:avLst/>
            <a:gdLst/>
            <a:ahLst/>
            <a:cxnLst/>
            <a:rect r="r" b="b" t="t" l="l"/>
            <a:pathLst>
              <a:path h="1736739" w="7849667">
                <a:moveTo>
                  <a:pt x="0" y="0"/>
                </a:moveTo>
                <a:lnTo>
                  <a:pt x="7849667" y="0"/>
                </a:lnTo>
                <a:lnTo>
                  <a:pt x="7849667" y="1736739"/>
                </a:lnTo>
                <a:lnTo>
                  <a:pt x="0" y="1736739"/>
                </a:lnTo>
                <a:lnTo>
                  <a:pt x="0" y="0"/>
                </a:lnTo>
                <a:close/>
              </a:path>
            </a:pathLst>
          </a:custGeom>
          <a:blipFill>
            <a:blip r:embed="rId6"/>
            <a:stretch>
              <a:fillRect l="0" t="0" r="0" b="0"/>
            </a:stretch>
          </a:blipFill>
        </p:spPr>
      </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29</a:t>
            </a:r>
          </a:p>
        </p:txBody>
      </p:sp>
      <p:sp>
        <p:nvSpPr>
          <p:cNvPr name="TextBox 12" id="12"/>
          <p:cNvSpPr txBox="true"/>
          <p:nvPr/>
        </p:nvSpPr>
        <p:spPr>
          <a:xfrm rot="0">
            <a:off x="2084548" y="3398255"/>
            <a:ext cx="14156393" cy="2789554"/>
          </a:xfrm>
          <a:prstGeom prst="rect">
            <a:avLst/>
          </a:prstGeom>
        </p:spPr>
        <p:txBody>
          <a:bodyPr anchor="t" rtlCol="false" tIns="0" lIns="0" bIns="0" rIns="0">
            <a:spAutoFit/>
          </a:bodyPr>
          <a:lstStyle/>
          <a:p>
            <a:pPr algn="l" marL="496575" indent="-248288" lvl="1">
              <a:lnSpc>
                <a:spcPts val="3220"/>
              </a:lnSpc>
              <a:buFont typeface="Arial"/>
              <a:buChar char="•"/>
            </a:pPr>
            <a:r>
              <a:rPr lang="en-US" sz="2300">
                <a:solidFill>
                  <a:srgbClr val="FFFFFF"/>
                </a:solidFill>
                <a:latin typeface="Canva Sans"/>
                <a:ea typeface="Canva Sans"/>
                <a:cs typeface="Canva Sans"/>
                <a:sym typeface="Canva Sans"/>
              </a:rPr>
              <a:t>High dynamic range was originally only used for photography where a photographer takes multiple pictures of the same scene with varying exposure levels, capturing a large range of color values. Combining these forms a HDR image where a large range of details are visible based on the combined exposure levels, or a specific exposure it is viewed with.</a:t>
            </a:r>
          </a:p>
          <a:p>
            <a:pPr algn="l" marL="496575" indent="-248288" lvl="1">
              <a:lnSpc>
                <a:spcPts val="3220"/>
              </a:lnSpc>
              <a:buFont typeface="Arial"/>
              <a:buChar char="•"/>
            </a:pPr>
            <a:r>
              <a:rPr lang="en-US" sz="2300">
                <a:solidFill>
                  <a:srgbClr val="FFFFFF"/>
                </a:solidFill>
                <a:latin typeface="Canva Sans"/>
                <a:ea typeface="Canva Sans"/>
                <a:cs typeface="Canva Sans"/>
                <a:sym typeface="Canva Sans"/>
              </a:rPr>
              <a:t>We allow for a much larger range of color values to render to, collecting a large range of dark and bright details of a scene, and at the end we transform all the HDR values back to the low dynamic range (LDR) of [0.0, 1.0]. </a:t>
            </a:r>
          </a:p>
        </p:txBody>
      </p:sp>
      <p:sp>
        <p:nvSpPr>
          <p:cNvPr name="TextBox 13" id="13"/>
          <p:cNvSpPr txBox="true"/>
          <p:nvPr/>
        </p:nvSpPr>
        <p:spPr>
          <a:xfrm rot="0">
            <a:off x="1825203" y="2802547"/>
            <a:ext cx="14415738" cy="431799"/>
          </a:xfrm>
          <a:prstGeom prst="rect">
            <a:avLst/>
          </a:prstGeom>
        </p:spPr>
        <p:txBody>
          <a:bodyPr anchor="t" rtlCol="false" tIns="0" lIns="0" bIns="0" rIns="0">
            <a:spAutoFit/>
          </a:bodyPr>
          <a:lstStyle/>
          <a:p>
            <a:pPr algn="ctr">
              <a:lnSpc>
                <a:spcPts val="3500"/>
              </a:lnSpc>
            </a:pPr>
            <a:r>
              <a:rPr lang="en-US" sz="2500">
                <a:solidFill>
                  <a:srgbClr val="FFFFFF"/>
                </a:solidFill>
                <a:latin typeface="Canva Sans"/>
                <a:ea typeface="Canva Sans"/>
                <a:cs typeface="Canva Sans"/>
                <a:sym typeface="Canva Sans"/>
              </a:rPr>
              <a:t>“Let’s not oversaturate things”</a:t>
            </a:r>
          </a:p>
        </p:txBody>
      </p:sp>
      <p:sp>
        <p:nvSpPr>
          <p:cNvPr name="TextBox 14" id="14"/>
          <p:cNvSpPr txBox="true"/>
          <p:nvPr/>
        </p:nvSpPr>
        <p:spPr>
          <a:xfrm rot="0">
            <a:off x="9139238" y="4648200"/>
            <a:ext cx="9525" cy="1066800"/>
          </a:xfrm>
          <a:prstGeom prst="rect">
            <a:avLst/>
          </a:prstGeom>
        </p:spPr>
        <p:txBody>
          <a:bodyPr anchor="t" rtlCol="false" tIns="0" lIns="0" bIns="0" rIns="0">
            <a:spAutoFit/>
          </a:bodyPr>
          <a:lstStyle/>
          <a:p>
            <a:pPr algn="ctr">
              <a:lnSpc>
                <a:spcPts val="8250"/>
              </a:lnSpc>
              <a:spcBef>
                <a:spcPct val="0"/>
              </a:spcBef>
            </a:pPr>
          </a:p>
        </p:txBody>
      </p:sp>
      <p:sp>
        <p:nvSpPr>
          <p:cNvPr name="TextBox 15" id="15"/>
          <p:cNvSpPr txBox="true"/>
          <p:nvPr/>
        </p:nvSpPr>
        <p:spPr>
          <a:xfrm rot="0">
            <a:off x="11859011" y="6340209"/>
            <a:ext cx="3330228" cy="1814830"/>
          </a:xfrm>
          <a:prstGeom prst="rect">
            <a:avLst/>
          </a:prstGeom>
        </p:spPr>
        <p:txBody>
          <a:bodyPr anchor="t" rtlCol="false" tIns="0" lIns="0" bIns="0" rIns="0">
            <a:spAutoFit/>
          </a:bodyPr>
          <a:lstStyle/>
          <a:p>
            <a:pPr algn="ctr">
              <a:lnSpc>
                <a:spcPts val="3655"/>
              </a:lnSpc>
            </a:pPr>
            <a:r>
              <a:rPr lang="en-US" sz="2611">
                <a:solidFill>
                  <a:srgbClr val="C1FF72"/>
                </a:solidFill>
                <a:latin typeface="Canva Sans"/>
                <a:ea typeface="Canva Sans"/>
                <a:cs typeface="Canva Sans"/>
                <a:sym typeface="Canva Sans"/>
              </a:rPr>
              <a:t>We use tone-mapping algorithms like Reinhard tone mapping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4025264" y="2484061"/>
            <a:ext cx="102594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Who Makes It?</a:t>
            </a:r>
          </a:p>
        </p:txBody>
      </p:sp>
      <p:sp>
        <p:nvSpPr>
          <p:cNvPr name="TextBox 6" id="6"/>
          <p:cNvSpPr txBox="true"/>
          <p:nvPr/>
        </p:nvSpPr>
        <p:spPr>
          <a:xfrm rot="0">
            <a:off x="3164714" y="4524979"/>
            <a:ext cx="11980594" cy="3011805"/>
          </a:xfrm>
          <a:prstGeom prst="rect">
            <a:avLst/>
          </a:prstGeom>
        </p:spPr>
        <p:txBody>
          <a:bodyPr anchor="t" rtlCol="false" tIns="0" lIns="0" bIns="0" rIns="0">
            <a:spAutoFit/>
          </a:bodyPr>
          <a:lstStyle/>
          <a:p>
            <a:pPr algn="l" marL="608943" indent="-304472" lvl="1">
              <a:lnSpc>
                <a:spcPts val="3384"/>
              </a:lnSpc>
              <a:buFont typeface="Arial"/>
              <a:buChar char="•"/>
            </a:pPr>
            <a:r>
              <a:rPr lang="en-US" b="true" sz="2820" spc="245">
                <a:solidFill>
                  <a:srgbClr val="FFFFFF"/>
                </a:solidFill>
                <a:latin typeface="Aileron Bold"/>
                <a:ea typeface="Aileron Bold"/>
                <a:cs typeface="Aileron Bold"/>
                <a:sym typeface="Aileron Bold"/>
              </a:rPr>
              <a:t>Well, frankly, anyone who needs it.</a:t>
            </a:r>
          </a:p>
          <a:p>
            <a:pPr algn="l" marL="608943" indent="-304472" lvl="1">
              <a:lnSpc>
                <a:spcPts val="3384"/>
              </a:lnSpc>
              <a:buFont typeface="Arial"/>
              <a:buChar char="•"/>
            </a:pPr>
            <a:r>
              <a:rPr lang="en-US" b="true" sz="2820" spc="245">
                <a:solidFill>
                  <a:srgbClr val="FFFFFF"/>
                </a:solidFill>
                <a:latin typeface="Aileron Bold"/>
                <a:ea typeface="Aileron Bold"/>
                <a:cs typeface="Aileron Bold"/>
                <a:sym typeface="Aileron Bold"/>
              </a:rPr>
              <a:t>GPU manufacturers often tweak and create new libraries as extensions, in order for OpenGL functions to be compatible with the code   </a:t>
            </a:r>
          </a:p>
          <a:p>
            <a:pPr algn="l" marL="608943" indent="-304472" lvl="1">
              <a:lnSpc>
                <a:spcPts val="3384"/>
              </a:lnSpc>
              <a:buFont typeface="Arial"/>
              <a:buChar char="•"/>
            </a:pPr>
            <a:r>
              <a:rPr lang="en-US" b="true" sz="2820" spc="245">
                <a:solidFill>
                  <a:srgbClr val="FFFFFF"/>
                </a:solidFill>
                <a:latin typeface="Aileron Bold"/>
                <a:ea typeface="Aileron Bold"/>
                <a:cs typeface="Aileron Bold"/>
                <a:sym typeface="Aileron Bold"/>
              </a:rPr>
              <a:t>This also means that whenever OpenGL is showing weird behavior that it shouldn't, this is most likely the fault of the graphics cards manufacturers.</a:t>
            </a:r>
          </a:p>
        </p:txBody>
      </p:sp>
      <p:sp>
        <p:nvSpPr>
          <p:cNvPr name="Freeform 7" id="7"/>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3164714" y="3716696"/>
            <a:ext cx="11980594" cy="464820"/>
          </a:xfrm>
          <a:prstGeom prst="rect">
            <a:avLst/>
          </a:prstGeom>
        </p:spPr>
        <p:txBody>
          <a:bodyPr anchor="t" rtlCol="false" tIns="0" lIns="0" bIns="0" rIns="0">
            <a:spAutoFit/>
          </a:bodyPr>
          <a:lstStyle/>
          <a:p>
            <a:pPr algn="ctr">
              <a:lnSpc>
                <a:spcPts val="3780"/>
              </a:lnSpc>
            </a:pPr>
            <a:r>
              <a:rPr lang="en-US" sz="2700">
                <a:solidFill>
                  <a:srgbClr val="FFFFFF"/>
                </a:solidFill>
                <a:latin typeface="Canva Sans"/>
                <a:ea typeface="Canva Sans"/>
                <a:cs typeface="Canva Sans"/>
                <a:sym typeface="Canva Sans"/>
              </a:rPr>
              <a:t>The Spanish Inquisition, unexpected, right?</a:t>
            </a:r>
          </a:p>
        </p:txBody>
      </p:sp>
      <p:sp>
        <p:nvSpPr>
          <p:cNvPr name="TextBox 12" id="1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3</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9289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Reinhard tone mapping</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2084548" y="4572000"/>
            <a:ext cx="6524382" cy="3500888"/>
          </a:xfrm>
          <a:custGeom>
            <a:avLst/>
            <a:gdLst/>
            <a:ahLst/>
            <a:cxnLst/>
            <a:rect r="r" b="b" t="t" l="l"/>
            <a:pathLst>
              <a:path h="3500888" w="6524382">
                <a:moveTo>
                  <a:pt x="0" y="0"/>
                </a:moveTo>
                <a:lnTo>
                  <a:pt x="6524382" y="0"/>
                </a:lnTo>
                <a:lnTo>
                  <a:pt x="6524382" y="3500888"/>
                </a:lnTo>
                <a:lnTo>
                  <a:pt x="0" y="3500888"/>
                </a:lnTo>
                <a:lnTo>
                  <a:pt x="0" y="0"/>
                </a:lnTo>
                <a:close/>
              </a:path>
            </a:pathLst>
          </a:custGeom>
          <a:blipFill>
            <a:blip r:embed="rId6"/>
            <a:stretch>
              <a:fillRect l="0" t="0" r="0" b="0"/>
            </a:stretch>
          </a:blipFill>
        </p:spPr>
      </p:sp>
      <p:sp>
        <p:nvSpPr>
          <p:cNvPr name="Freeform 11" id="11"/>
          <p:cNvSpPr/>
          <p:nvPr/>
        </p:nvSpPr>
        <p:spPr>
          <a:xfrm flipH="false" flipV="false" rot="0">
            <a:off x="8968219" y="5193398"/>
            <a:ext cx="4279208" cy="1542949"/>
          </a:xfrm>
          <a:custGeom>
            <a:avLst/>
            <a:gdLst/>
            <a:ahLst/>
            <a:cxnLst/>
            <a:rect r="r" b="b" t="t" l="l"/>
            <a:pathLst>
              <a:path h="1542949" w="4279208">
                <a:moveTo>
                  <a:pt x="0" y="0"/>
                </a:moveTo>
                <a:lnTo>
                  <a:pt x="4279208" y="0"/>
                </a:lnTo>
                <a:lnTo>
                  <a:pt x="4279208" y="1542949"/>
                </a:lnTo>
                <a:lnTo>
                  <a:pt x="0" y="1542949"/>
                </a:lnTo>
                <a:lnTo>
                  <a:pt x="0" y="0"/>
                </a:lnTo>
                <a:close/>
              </a:path>
            </a:pathLst>
          </a:custGeom>
          <a:blipFill>
            <a:blip r:embed="rId7"/>
            <a:stretch>
              <a:fillRect l="0" t="-8855" r="0" b="0"/>
            </a:stretch>
          </a:blipFill>
        </p:spPr>
      </p:sp>
      <p:sp>
        <p:nvSpPr>
          <p:cNvPr name="Freeform 12" id="12"/>
          <p:cNvSpPr/>
          <p:nvPr/>
        </p:nvSpPr>
        <p:spPr>
          <a:xfrm flipH="false" flipV="false" rot="0">
            <a:off x="13609377" y="5784813"/>
            <a:ext cx="3090882" cy="2288075"/>
          </a:xfrm>
          <a:custGeom>
            <a:avLst/>
            <a:gdLst/>
            <a:ahLst/>
            <a:cxnLst/>
            <a:rect r="r" b="b" t="t" l="l"/>
            <a:pathLst>
              <a:path h="2288075" w="3090882">
                <a:moveTo>
                  <a:pt x="0" y="0"/>
                </a:moveTo>
                <a:lnTo>
                  <a:pt x="3090882" y="0"/>
                </a:lnTo>
                <a:lnTo>
                  <a:pt x="3090882" y="2288075"/>
                </a:lnTo>
                <a:lnTo>
                  <a:pt x="0" y="2288075"/>
                </a:lnTo>
                <a:lnTo>
                  <a:pt x="0" y="0"/>
                </a:lnTo>
                <a:close/>
              </a:path>
            </a:pathLst>
          </a:custGeom>
          <a:blipFill>
            <a:blip r:embed="rId8"/>
            <a:stretch>
              <a:fillRect l="0" t="-5817" r="0" b="0"/>
            </a:stretch>
          </a:blipFill>
        </p:spPr>
      </p:sp>
      <p:sp>
        <p:nvSpPr>
          <p:cNvPr name="Freeform 13" id="13"/>
          <p:cNvSpPr/>
          <p:nvPr/>
        </p:nvSpPr>
        <p:spPr>
          <a:xfrm flipH="false" flipV="false" rot="-6564656">
            <a:off x="11739201" y="6931050"/>
            <a:ext cx="1842285" cy="1363291"/>
          </a:xfrm>
          <a:custGeom>
            <a:avLst/>
            <a:gdLst/>
            <a:ahLst/>
            <a:cxnLst/>
            <a:rect r="r" b="b" t="t" l="l"/>
            <a:pathLst>
              <a:path h="1363291" w="1842285">
                <a:moveTo>
                  <a:pt x="0" y="0"/>
                </a:moveTo>
                <a:lnTo>
                  <a:pt x="1842284" y="0"/>
                </a:lnTo>
                <a:lnTo>
                  <a:pt x="1842284" y="1363291"/>
                </a:lnTo>
                <a:lnTo>
                  <a:pt x="0" y="136329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30</a:t>
            </a:r>
          </a:p>
        </p:txBody>
      </p:sp>
      <p:sp>
        <p:nvSpPr>
          <p:cNvPr name="TextBox 15" id="15"/>
          <p:cNvSpPr txBox="true"/>
          <p:nvPr/>
        </p:nvSpPr>
        <p:spPr>
          <a:xfrm rot="0">
            <a:off x="2084548" y="3398255"/>
            <a:ext cx="14156393" cy="789304"/>
          </a:xfrm>
          <a:prstGeom prst="rect">
            <a:avLst/>
          </a:prstGeom>
        </p:spPr>
        <p:txBody>
          <a:bodyPr anchor="t" rtlCol="false" tIns="0" lIns="0" bIns="0" rIns="0">
            <a:spAutoFit/>
          </a:bodyPr>
          <a:lstStyle/>
          <a:p>
            <a:pPr algn="l" marL="496575" indent="-248288" lvl="1">
              <a:lnSpc>
                <a:spcPts val="3220"/>
              </a:lnSpc>
              <a:buFont typeface="Arial"/>
              <a:buChar char="•"/>
            </a:pPr>
            <a:r>
              <a:rPr lang="en-US" sz="2300">
                <a:solidFill>
                  <a:srgbClr val="FFFFFF"/>
                </a:solidFill>
                <a:latin typeface="Canva Sans"/>
                <a:ea typeface="Canva Sans"/>
                <a:cs typeface="Canva Sans"/>
                <a:sym typeface="Canva Sans"/>
              </a:rPr>
              <a:t>Reinhard tone mapping involves dividing the entire HDR colour values into LDR colour values.</a:t>
            </a:r>
          </a:p>
          <a:p>
            <a:pPr algn="l" marL="496575" indent="-248288" lvl="1">
              <a:lnSpc>
                <a:spcPts val="3220"/>
              </a:lnSpc>
              <a:buFont typeface="Arial"/>
              <a:buChar char="•"/>
            </a:pPr>
            <a:r>
              <a:rPr lang="en-US" sz="2300">
                <a:solidFill>
                  <a:srgbClr val="FFFFFF"/>
                </a:solidFill>
                <a:latin typeface="Canva Sans"/>
                <a:ea typeface="Canva Sans"/>
                <a:cs typeface="Canva Sans"/>
                <a:sym typeface="Canva Sans"/>
              </a:rPr>
              <a:t>The Reinhard tone mapping algorithm evenly balances out all brightness values onto LDR.</a:t>
            </a:r>
          </a:p>
        </p:txBody>
      </p:sp>
      <p:sp>
        <p:nvSpPr>
          <p:cNvPr name="TextBox 16" id="16"/>
          <p:cNvSpPr txBox="true"/>
          <p:nvPr/>
        </p:nvSpPr>
        <p:spPr>
          <a:xfrm rot="0">
            <a:off x="1825203" y="2802547"/>
            <a:ext cx="14415738" cy="431799"/>
          </a:xfrm>
          <a:prstGeom prst="rect">
            <a:avLst/>
          </a:prstGeom>
        </p:spPr>
        <p:txBody>
          <a:bodyPr anchor="t" rtlCol="false" tIns="0" lIns="0" bIns="0" rIns="0">
            <a:spAutoFit/>
          </a:bodyPr>
          <a:lstStyle/>
          <a:p>
            <a:pPr algn="ctr">
              <a:lnSpc>
                <a:spcPts val="3500"/>
              </a:lnSpc>
            </a:pPr>
            <a:r>
              <a:rPr lang="en-US" sz="2500">
                <a:solidFill>
                  <a:srgbClr val="FFFFFF"/>
                </a:solidFill>
                <a:latin typeface="Canva Sans"/>
                <a:ea typeface="Canva Sans"/>
                <a:cs typeface="Canva Sans"/>
                <a:sym typeface="Canva Sans"/>
              </a:rPr>
              <a:t>“Let’s not oversaturate things”</a:t>
            </a:r>
          </a:p>
        </p:txBody>
      </p:sp>
      <p:sp>
        <p:nvSpPr>
          <p:cNvPr name="TextBox 17" id="17"/>
          <p:cNvSpPr txBox="true"/>
          <p:nvPr/>
        </p:nvSpPr>
        <p:spPr>
          <a:xfrm rot="0">
            <a:off x="9139238" y="4648200"/>
            <a:ext cx="9525" cy="1066800"/>
          </a:xfrm>
          <a:prstGeom prst="rect">
            <a:avLst/>
          </a:prstGeom>
        </p:spPr>
        <p:txBody>
          <a:bodyPr anchor="t" rtlCol="false" tIns="0" lIns="0" bIns="0" rIns="0">
            <a:spAutoFit/>
          </a:bodyPr>
          <a:lstStyle/>
          <a:p>
            <a:pPr algn="ctr">
              <a:lnSpc>
                <a:spcPts val="8250"/>
              </a:lnSpc>
              <a:spcBef>
                <a:spcPct val="0"/>
              </a:spcBef>
            </a:pPr>
          </a:p>
        </p:txBody>
      </p:sp>
      <p:sp>
        <p:nvSpPr>
          <p:cNvPr name="TextBox 18" id="18"/>
          <p:cNvSpPr txBox="true"/>
          <p:nvPr/>
        </p:nvSpPr>
        <p:spPr>
          <a:xfrm rot="0">
            <a:off x="11107823" y="4320909"/>
            <a:ext cx="3411889" cy="662939"/>
          </a:xfrm>
          <a:prstGeom prst="rect">
            <a:avLst/>
          </a:prstGeom>
        </p:spPr>
        <p:txBody>
          <a:bodyPr anchor="t" rtlCol="false" tIns="0" lIns="0" bIns="0" rIns="0">
            <a:spAutoFit/>
          </a:bodyPr>
          <a:lstStyle/>
          <a:p>
            <a:pPr algn="ctr">
              <a:lnSpc>
                <a:spcPts val="5460"/>
              </a:lnSpc>
            </a:pPr>
            <a:r>
              <a:rPr lang="en-US" sz="3900" b="true">
                <a:solidFill>
                  <a:srgbClr val="C1FF72"/>
                </a:solidFill>
                <a:latin typeface="Canva Sans Bold"/>
                <a:ea typeface="Canva Sans Bold"/>
                <a:cs typeface="Canva Sans Bold"/>
                <a:sym typeface="Canva Sans Bold"/>
              </a:rPr>
              <a:t>Result:</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643252" y="1445777"/>
            <a:ext cx="16616048" cy="7395446"/>
            <a:chOff x="0" y="0"/>
            <a:chExt cx="832103" cy="370351"/>
          </a:xfrm>
        </p:grpSpPr>
        <p:sp>
          <p:nvSpPr>
            <p:cNvPr name="Freeform 3" id="3"/>
            <p:cNvSpPr/>
            <p:nvPr/>
          </p:nvSpPr>
          <p:spPr>
            <a:xfrm flipH="false" flipV="false" rot="0">
              <a:off x="0" y="0"/>
              <a:ext cx="832103" cy="370351"/>
            </a:xfrm>
            <a:custGeom>
              <a:avLst/>
              <a:gdLst/>
              <a:ahLst/>
              <a:cxnLst/>
              <a:rect r="r" b="b" t="t" l="l"/>
              <a:pathLst>
                <a:path h="370351" w="832103">
                  <a:moveTo>
                    <a:pt x="26558" y="0"/>
                  </a:moveTo>
                  <a:lnTo>
                    <a:pt x="805544" y="0"/>
                  </a:lnTo>
                  <a:cubicBezTo>
                    <a:pt x="820212" y="0"/>
                    <a:pt x="832103" y="11890"/>
                    <a:pt x="832103" y="26558"/>
                  </a:cubicBezTo>
                  <a:lnTo>
                    <a:pt x="832103" y="343793"/>
                  </a:lnTo>
                  <a:cubicBezTo>
                    <a:pt x="832103" y="358461"/>
                    <a:pt x="820212" y="370351"/>
                    <a:pt x="805544" y="370351"/>
                  </a:cubicBezTo>
                  <a:lnTo>
                    <a:pt x="26558" y="370351"/>
                  </a:lnTo>
                  <a:cubicBezTo>
                    <a:pt x="19514" y="370351"/>
                    <a:pt x="12759" y="367553"/>
                    <a:pt x="7779" y="362572"/>
                  </a:cubicBezTo>
                  <a:cubicBezTo>
                    <a:pt x="2798" y="357592"/>
                    <a:pt x="0" y="350837"/>
                    <a:pt x="0" y="343793"/>
                  </a:cubicBezTo>
                  <a:lnTo>
                    <a:pt x="0" y="26558"/>
                  </a:lnTo>
                  <a:cubicBezTo>
                    <a:pt x="0" y="19514"/>
                    <a:pt x="2798" y="12759"/>
                    <a:pt x="7779" y="7779"/>
                  </a:cubicBezTo>
                  <a:cubicBezTo>
                    <a:pt x="12759" y="2798"/>
                    <a:pt x="19514" y="0"/>
                    <a:pt x="26558" y="0"/>
                  </a:cubicBezTo>
                  <a:close/>
                </a:path>
              </a:pathLst>
            </a:custGeom>
            <a:solidFill>
              <a:srgbClr val="242C46"/>
            </a:solidFill>
            <a:ln cap="rnd">
              <a:noFill/>
              <a:prstDash val="solid"/>
              <a:round/>
            </a:ln>
          </p:spPr>
        </p:sp>
        <p:sp>
          <p:nvSpPr>
            <p:cNvPr name="TextBox 4" id="4"/>
            <p:cNvSpPr txBox="true"/>
            <p:nvPr/>
          </p:nvSpPr>
          <p:spPr>
            <a:xfrm>
              <a:off x="0" y="-38100"/>
              <a:ext cx="832103" cy="408451"/>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9724012" y="7786426"/>
            <a:ext cx="2793175" cy="0"/>
          </a:xfrm>
          <a:prstGeom prst="line">
            <a:avLst/>
          </a:prstGeom>
          <a:ln cap="flat" w="38100">
            <a:solidFill>
              <a:srgbClr val="E0EAFF"/>
            </a:solidFill>
            <a:prstDash val="solid"/>
            <a:headEnd type="none" len="sm" w="sm"/>
            <a:tailEnd type="none" len="sm" w="sm"/>
          </a:ln>
        </p:spPr>
      </p:sp>
      <p:sp>
        <p:nvSpPr>
          <p:cNvPr name="AutoShape 6" id="6"/>
          <p:cNvSpPr/>
          <p:nvPr/>
        </p:nvSpPr>
        <p:spPr>
          <a:xfrm>
            <a:off x="8326941" y="7786426"/>
            <a:ext cx="2794143" cy="0"/>
          </a:xfrm>
          <a:prstGeom prst="line">
            <a:avLst/>
          </a:prstGeom>
          <a:ln cap="flat" w="38100">
            <a:solidFill>
              <a:srgbClr val="E0EAFF"/>
            </a:solidFill>
            <a:prstDash val="solid"/>
            <a:headEnd type="none" len="sm" w="sm"/>
            <a:tailEnd type="none" len="sm" w="sm"/>
          </a:ln>
        </p:spPr>
      </p:sp>
      <p:sp>
        <p:nvSpPr>
          <p:cNvPr name="TextBox 7" id="7"/>
          <p:cNvSpPr txBox="true"/>
          <p:nvPr/>
        </p:nvSpPr>
        <p:spPr>
          <a:xfrm rot="0">
            <a:off x="3253583" y="1888662"/>
            <a:ext cx="11742215"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Vertex Post Processing</a:t>
            </a:r>
          </a:p>
        </p:txBody>
      </p:sp>
      <p:sp>
        <p:nvSpPr>
          <p:cNvPr name="AutoShape 8" id="8"/>
          <p:cNvSpPr/>
          <p:nvPr/>
        </p:nvSpPr>
        <p:spPr>
          <a:xfrm>
            <a:off x="12517187" y="4417169"/>
            <a:ext cx="447820" cy="0"/>
          </a:xfrm>
          <a:prstGeom prst="line">
            <a:avLst/>
          </a:prstGeom>
          <a:ln cap="flat" w="38100">
            <a:solidFill>
              <a:srgbClr val="E0EAFF"/>
            </a:solidFill>
            <a:prstDash val="solid"/>
            <a:headEnd type="none" len="sm" w="sm"/>
            <a:tailEnd type="oval" len="lg" w="lg"/>
          </a:ln>
        </p:spPr>
      </p:sp>
      <p:sp>
        <p:nvSpPr>
          <p:cNvPr name="AutoShape 9" id="9"/>
          <p:cNvSpPr/>
          <p:nvPr/>
        </p:nvSpPr>
        <p:spPr>
          <a:xfrm flipV="true">
            <a:off x="6380605" y="4614720"/>
            <a:ext cx="1946336" cy="10793"/>
          </a:xfrm>
          <a:prstGeom prst="line">
            <a:avLst/>
          </a:prstGeom>
          <a:ln cap="flat" w="38100">
            <a:solidFill>
              <a:srgbClr val="E0EAFF"/>
            </a:solidFill>
            <a:prstDash val="solid"/>
            <a:headEnd type="oval" len="lg" w="lg"/>
            <a:tailEnd type="none" len="sm" w="sm"/>
          </a:ln>
        </p:spPr>
      </p:sp>
      <p:sp>
        <p:nvSpPr>
          <p:cNvPr name="AutoShape 10" id="10"/>
          <p:cNvSpPr/>
          <p:nvPr/>
        </p:nvSpPr>
        <p:spPr>
          <a:xfrm flipV="true">
            <a:off x="4669637" y="4625513"/>
            <a:ext cx="2310954" cy="11539"/>
          </a:xfrm>
          <a:prstGeom prst="line">
            <a:avLst/>
          </a:prstGeom>
          <a:ln cap="flat" w="38100">
            <a:solidFill>
              <a:srgbClr val="E0EAFF"/>
            </a:solidFill>
            <a:prstDash val="solid"/>
            <a:headEnd type="none" len="sm" w="sm"/>
            <a:tailEnd type="oval" len="lg" w="lg"/>
          </a:ln>
        </p:spPr>
      </p:sp>
      <p:sp>
        <p:nvSpPr>
          <p:cNvPr name="TextBox 11" id="11"/>
          <p:cNvSpPr txBox="true"/>
          <p:nvPr/>
        </p:nvSpPr>
        <p:spPr>
          <a:xfrm rot="0">
            <a:off x="5004894" y="4471334"/>
            <a:ext cx="2852814" cy="327406"/>
          </a:xfrm>
          <a:prstGeom prst="rect">
            <a:avLst/>
          </a:prstGeom>
        </p:spPr>
        <p:txBody>
          <a:bodyPr anchor="t" rtlCol="false" tIns="0" lIns="0" bIns="0" rIns="0">
            <a:spAutoFit/>
          </a:bodyPr>
          <a:lstStyle/>
          <a:p>
            <a:pPr algn="ctr">
              <a:lnSpc>
                <a:spcPts val="2507"/>
              </a:lnSpc>
            </a:pPr>
            <a:r>
              <a:rPr lang="en-US" sz="2300" spc="200">
                <a:solidFill>
                  <a:srgbClr val="FFFFFF"/>
                </a:solidFill>
                <a:latin typeface="Aileron"/>
                <a:ea typeface="Aileron"/>
                <a:cs typeface="Aileron"/>
                <a:sym typeface="Aileron"/>
              </a:rPr>
              <a:t>Clipping</a:t>
            </a:r>
          </a:p>
        </p:txBody>
      </p:sp>
      <p:sp>
        <p:nvSpPr>
          <p:cNvPr name="AutoShape 12" id="12"/>
          <p:cNvSpPr/>
          <p:nvPr/>
        </p:nvSpPr>
        <p:spPr>
          <a:xfrm flipV="true">
            <a:off x="8326941" y="4541701"/>
            <a:ext cx="0" cy="3320159"/>
          </a:xfrm>
          <a:prstGeom prst="line">
            <a:avLst/>
          </a:prstGeom>
          <a:ln cap="flat" w="38100">
            <a:solidFill>
              <a:srgbClr val="E0EAFF"/>
            </a:solidFill>
            <a:prstDash val="solid"/>
            <a:headEnd type="oval" len="lg" w="lg"/>
            <a:tailEnd type="oval" len="lg" w="lg"/>
          </a:ln>
        </p:spPr>
      </p:sp>
      <p:sp>
        <p:nvSpPr>
          <p:cNvPr name="Freeform 13" id="13"/>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4" id="14"/>
          <p:cNvSpPr/>
          <p:nvPr/>
        </p:nvSpPr>
        <p:spPr>
          <a:xfrm flipV="true">
            <a:off x="12517187" y="4321817"/>
            <a:ext cx="0" cy="3540042"/>
          </a:xfrm>
          <a:prstGeom prst="line">
            <a:avLst/>
          </a:prstGeom>
          <a:ln cap="flat" w="38100">
            <a:solidFill>
              <a:srgbClr val="E0EAFF"/>
            </a:solidFill>
            <a:prstDash val="solid"/>
            <a:headEnd type="oval" len="lg" w="lg"/>
            <a:tailEnd type="oval" len="lg" w="lg"/>
          </a:ln>
        </p:spPr>
      </p:sp>
      <p:sp>
        <p:nvSpPr>
          <p:cNvPr name="Freeform 15" id="15"/>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7" id="17"/>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8" id="18"/>
          <p:cNvSpPr txBox="true"/>
          <p:nvPr/>
        </p:nvSpPr>
        <p:spPr>
          <a:xfrm rot="0">
            <a:off x="12965007" y="4146023"/>
            <a:ext cx="3200035" cy="561341"/>
          </a:xfrm>
          <a:prstGeom prst="rect">
            <a:avLst/>
          </a:prstGeom>
        </p:spPr>
        <p:txBody>
          <a:bodyPr anchor="t" rtlCol="false" tIns="0" lIns="0" bIns="0" rIns="0">
            <a:spAutoFit/>
          </a:bodyPr>
          <a:lstStyle/>
          <a:p>
            <a:pPr algn="ctr">
              <a:lnSpc>
                <a:spcPts val="2180"/>
              </a:lnSpc>
            </a:pPr>
            <a:r>
              <a:rPr lang="en-US" b="true" sz="2000" spc="174">
                <a:solidFill>
                  <a:srgbClr val="FFFFFF"/>
                </a:solidFill>
                <a:latin typeface="Aileron Bold"/>
                <a:ea typeface="Aileron Bold"/>
                <a:cs typeface="Aileron Bold"/>
                <a:sym typeface="Aileron Bold"/>
              </a:rPr>
              <a:t>Viewport Transformation</a:t>
            </a:r>
          </a:p>
        </p:txBody>
      </p:sp>
      <p:sp>
        <p:nvSpPr>
          <p:cNvPr name="TextBox 19" id="19"/>
          <p:cNvSpPr txBox="true"/>
          <p:nvPr/>
        </p:nvSpPr>
        <p:spPr>
          <a:xfrm rot="0">
            <a:off x="9249176" y="5685604"/>
            <a:ext cx="2393952" cy="1249140"/>
          </a:xfrm>
          <a:prstGeom prst="rect">
            <a:avLst/>
          </a:prstGeom>
        </p:spPr>
        <p:txBody>
          <a:bodyPr anchor="t" rtlCol="false" tIns="0" lIns="0" bIns="0" rIns="0">
            <a:spAutoFit/>
          </a:bodyPr>
          <a:lstStyle/>
          <a:p>
            <a:pPr algn="ctr">
              <a:lnSpc>
                <a:spcPts val="2549"/>
              </a:lnSpc>
            </a:pPr>
            <a:r>
              <a:rPr lang="en-US" sz="1821" spc="158">
                <a:solidFill>
                  <a:srgbClr val="FFFFFF"/>
                </a:solidFill>
                <a:latin typeface="Aileron"/>
                <a:ea typeface="Aileron"/>
                <a:cs typeface="Aileron"/>
                <a:sym typeface="Aileron"/>
              </a:rPr>
              <a:t>Converts clip-space coordinates (x, y, z, w) to NDC (x/w, y/w, z/w)</a:t>
            </a:r>
          </a:p>
        </p:txBody>
      </p:sp>
      <p:sp>
        <p:nvSpPr>
          <p:cNvPr name="TextBox 20" id="20"/>
          <p:cNvSpPr txBox="true"/>
          <p:nvPr/>
        </p:nvSpPr>
        <p:spPr>
          <a:xfrm rot="0">
            <a:off x="12965007" y="4994209"/>
            <a:ext cx="3275934" cy="963063"/>
          </a:xfrm>
          <a:prstGeom prst="rect">
            <a:avLst/>
          </a:prstGeom>
        </p:spPr>
        <p:txBody>
          <a:bodyPr anchor="t" rtlCol="false" tIns="0" lIns="0" bIns="0" rIns="0">
            <a:spAutoFit/>
          </a:bodyPr>
          <a:lstStyle/>
          <a:p>
            <a:pPr algn="ctr">
              <a:lnSpc>
                <a:spcPts val="2567"/>
              </a:lnSpc>
            </a:pPr>
            <a:r>
              <a:rPr lang="en-US" sz="1834" spc="159">
                <a:solidFill>
                  <a:srgbClr val="FFFFFF"/>
                </a:solidFill>
                <a:latin typeface="Aileron"/>
                <a:ea typeface="Aileron"/>
                <a:cs typeface="Aileron"/>
                <a:sym typeface="Aileron"/>
              </a:rPr>
              <a:t>Maps NDC (-1 to 1 range) to screen coordinates (pixel space)</a:t>
            </a:r>
          </a:p>
        </p:txBody>
      </p:sp>
      <p:sp>
        <p:nvSpPr>
          <p:cNvPr name="TextBox 21" id="21"/>
          <p:cNvSpPr txBox="true"/>
          <p:nvPr/>
        </p:nvSpPr>
        <p:spPr>
          <a:xfrm rot="0">
            <a:off x="9200999" y="7469391"/>
            <a:ext cx="2442130" cy="641731"/>
          </a:xfrm>
          <a:prstGeom prst="rect">
            <a:avLst/>
          </a:prstGeom>
        </p:spPr>
        <p:txBody>
          <a:bodyPr anchor="t" rtlCol="false" tIns="0" lIns="0" bIns="0" rIns="0">
            <a:spAutoFit/>
          </a:bodyPr>
          <a:lstStyle/>
          <a:p>
            <a:pPr algn="ctr">
              <a:lnSpc>
                <a:spcPts val="2507"/>
              </a:lnSpc>
            </a:pPr>
            <a:r>
              <a:rPr lang="en-US" b="true" sz="2300" spc="200">
                <a:solidFill>
                  <a:srgbClr val="FFFFFF"/>
                </a:solidFill>
                <a:latin typeface="Aileron Bold"/>
                <a:ea typeface="Aileron Bold"/>
                <a:cs typeface="Aileron Bold"/>
                <a:sym typeface="Aileron Bold"/>
              </a:rPr>
              <a:t>Perspective Division</a:t>
            </a:r>
          </a:p>
        </p:txBody>
      </p:sp>
      <p:sp>
        <p:nvSpPr>
          <p:cNvPr name="TextBox 22" id="22"/>
          <p:cNvSpPr txBox="true"/>
          <p:nvPr/>
        </p:nvSpPr>
        <p:spPr>
          <a:xfrm rot="0">
            <a:off x="5130075" y="5003734"/>
            <a:ext cx="2602453" cy="2183648"/>
          </a:xfrm>
          <a:prstGeom prst="rect">
            <a:avLst/>
          </a:prstGeom>
        </p:spPr>
        <p:txBody>
          <a:bodyPr anchor="t" rtlCol="false" tIns="0" lIns="0" bIns="0" rIns="0">
            <a:spAutoFit/>
          </a:bodyPr>
          <a:lstStyle/>
          <a:p>
            <a:pPr algn="ctr">
              <a:lnSpc>
                <a:spcPts val="2491"/>
              </a:lnSpc>
            </a:pPr>
            <a:r>
              <a:rPr lang="en-US" sz="1779" spc="154">
                <a:solidFill>
                  <a:srgbClr val="FFFFFF"/>
                </a:solidFill>
                <a:latin typeface="Aileron"/>
                <a:ea typeface="Aileron"/>
                <a:cs typeface="Aileron"/>
                <a:sym typeface="Aileron"/>
              </a:rPr>
              <a:t>Clipping involves removing the primitives that lie outside the view frustum to reduce computation complexity. </a:t>
            </a:r>
          </a:p>
        </p:txBody>
      </p:sp>
      <p:sp>
        <p:nvSpPr>
          <p:cNvPr name="TextBox 23" id="2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31</a:t>
            </a:r>
          </a:p>
        </p:txBody>
      </p:sp>
      <p:sp>
        <p:nvSpPr>
          <p:cNvPr name="TextBox 24" id="24"/>
          <p:cNvSpPr txBox="true"/>
          <p:nvPr/>
        </p:nvSpPr>
        <p:spPr>
          <a:xfrm rot="0">
            <a:off x="4805792" y="3035285"/>
            <a:ext cx="8290969" cy="400825"/>
          </a:xfrm>
          <a:prstGeom prst="rect">
            <a:avLst/>
          </a:prstGeom>
        </p:spPr>
        <p:txBody>
          <a:bodyPr anchor="t" rtlCol="false" tIns="0" lIns="0" bIns="0" rIns="0">
            <a:spAutoFit/>
          </a:bodyPr>
          <a:lstStyle/>
          <a:p>
            <a:pPr algn="ctr">
              <a:lnSpc>
                <a:spcPts val="3360"/>
              </a:lnSpc>
            </a:pPr>
            <a:r>
              <a:rPr lang="en-US" sz="2400">
                <a:solidFill>
                  <a:srgbClr val="FFFFFF"/>
                </a:solidFill>
                <a:latin typeface="Canva Sans"/>
                <a:ea typeface="Canva Sans"/>
                <a:cs typeface="Canva Sans"/>
                <a:sym typeface="Canva Sans"/>
              </a:rPr>
              <a:t>“Looks good to me, no bugs” -me, Friday evening</a:t>
            </a:r>
          </a:p>
        </p:txBody>
      </p:sp>
      <p:sp>
        <p:nvSpPr>
          <p:cNvPr name="AutoShape 25" id="25"/>
          <p:cNvSpPr/>
          <p:nvPr/>
        </p:nvSpPr>
        <p:spPr>
          <a:xfrm>
            <a:off x="3926686" y="8023034"/>
            <a:ext cx="742951" cy="0"/>
          </a:xfrm>
          <a:prstGeom prst="line">
            <a:avLst/>
          </a:prstGeom>
          <a:ln cap="flat" w="38100">
            <a:solidFill>
              <a:srgbClr val="E0EAFF"/>
            </a:solidFill>
            <a:prstDash val="solid"/>
            <a:headEnd type="none" len="sm" w="sm"/>
            <a:tailEnd type="none" len="sm" w="sm"/>
          </a:ln>
        </p:spPr>
      </p:sp>
      <p:sp>
        <p:nvSpPr>
          <p:cNvPr name="AutoShape 26" id="26"/>
          <p:cNvSpPr/>
          <p:nvPr/>
        </p:nvSpPr>
        <p:spPr>
          <a:xfrm flipV="true">
            <a:off x="-1466945" y="4834603"/>
            <a:ext cx="1946336" cy="10793"/>
          </a:xfrm>
          <a:prstGeom prst="line">
            <a:avLst/>
          </a:prstGeom>
          <a:ln cap="flat" w="38100">
            <a:solidFill>
              <a:srgbClr val="E0EAFF"/>
            </a:solidFill>
            <a:prstDash val="solid"/>
            <a:headEnd type="oval" len="lg" w="lg"/>
            <a:tailEnd type="none" len="sm" w="sm"/>
          </a:ln>
        </p:spPr>
      </p:sp>
      <p:sp>
        <p:nvSpPr>
          <p:cNvPr name="AutoShape 27" id="27"/>
          <p:cNvSpPr/>
          <p:nvPr/>
        </p:nvSpPr>
        <p:spPr>
          <a:xfrm flipV="true">
            <a:off x="479391" y="4761584"/>
            <a:ext cx="0" cy="3320159"/>
          </a:xfrm>
          <a:prstGeom prst="line">
            <a:avLst/>
          </a:prstGeom>
          <a:ln cap="flat" w="38100">
            <a:solidFill>
              <a:srgbClr val="E0EAFF"/>
            </a:solidFill>
            <a:prstDash val="solid"/>
            <a:headEnd type="oval" len="lg" w="lg"/>
            <a:tailEnd type="oval" len="lg" w="lg"/>
          </a:ln>
        </p:spPr>
      </p:sp>
      <p:sp>
        <p:nvSpPr>
          <p:cNvPr name="AutoShape 28" id="28"/>
          <p:cNvSpPr/>
          <p:nvPr/>
        </p:nvSpPr>
        <p:spPr>
          <a:xfrm flipV="true">
            <a:off x="4669637" y="4541701"/>
            <a:ext cx="0" cy="3540042"/>
          </a:xfrm>
          <a:prstGeom prst="line">
            <a:avLst/>
          </a:prstGeom>
          <a:ln cap="flat" w="38100">
            <a:solidFill>
              <a:srgbClr val="E0EAFF"/>
            </a:solidFill>
            <a:prstDash val="solid"/>
            <a:headEnd type="oval" len="lg" w="lg"/>
            <a:tailEnd type="oval" len="lg" w="lg"/>
          </a:ln>
        </p:spPr>
      </p:sp>
      <p:sp>
        <p:nvSpPr>
          <p:cNvPr name="TextBox 29" id="29"/>
          <p:cNvSpPr txBox="true"/>
          <p:nvPr/>
        </p:nvSpPr>
        <p:spPr>
          <a:xfrm rot="0">
            <a:off x="1484557" y="7711694"/>
            <a:ext cx="2442130" cy="641731"/>
          </a:xfrm>
          <a:prstGeom prst="rect">
            <a:avLst/>
          </a:prstGeom>
        </p:spPr>
        <p:txBody>
          <a:bodyPr anchor="t" rtlCol="false" tIns="0" lIns="0" bIns="0" rIns="0">
            <a:spAutoFit/>
          </a:bodyPr>
          <a:lstStyle/>
          <a:p>
            <a:pPr algn="ctr">
              <a:lnSpc>
                <a:spcPts val="2507"/>
              </a:lnSpc>
            </a:pPr>
            <a:r>
              <a:rPr lang="en-US" b="true" sz="2300" spc="200">
                <a:solidFill>
                  <a:srgbClr val="FFFFFF"/>
                </a:solidFill>
                <a:latin typeface="Aileron Bold"/>
                <a:ea typeface="Aileron Bold"/>
                <a:cs typeface="Aileron Bold"/>
                <a:sym typeface="Aileron Bold"/>
              </a:rPr>
              <a:t>Transform Feedback’</a:t>
            </a:r>
          </a:p>
        </p:txBody>
      </p:sp>
      <p:sp>
        <p:nvSpPr>
          <p:cNvPr name="TextBox 30" id="30"/>
          <p:cNvSpPr txBox="true"/>
          <p:nvPr/>
        </p:nvSpPr>
        <p:spPr>
          <a:xfrm rot="0">
            <a:off x="1404395" y="5380275"/>
            <a:ext cx="2602453" cy="1869323"/>
          </a:xfrm>
          <a:prstGeom prst="rect">
            <a:avLst/>
          </a:prstGeom>
        </p:spPr>
        <p:txBody>
          <a:bodyPr anchor="t" rtlCol="false" tIns="0" lIns="0" bIns="0" rIns="0">
            <a:spAutoFit/>
          </a:bodyPr>
          <a:lstStyle/>
          <a:p>
            <a:pPr algn="ctr">
              <a:lnSpc>
                <a:spcPts val="2491"/>
              </a:lnSpc>
            </a:pPr>
            <a:r>
              <a:rPr lang="en-US" sz="1779" spc="154">
                <a:solidFill>
                  <a:srgbClr val="FFFFFF"/>
                </a:solidFill>
                <a:latin typeface="Aileron"/>
                <a:ea typeface="Aileron"/>
                <a:cs typeface="Aileron"/>
                <a:sym typeface="Aileron"/>
              </a:rPr>
              <a:t>Transform feedback is a way of recording </a:t>
            </a:r>
            <a:r>
              <a:rPr lang="en-US" sz="1779" spc="154" u="none">
                <a:solidFill>
                  <a:srgbClr val="FFFFFF"/>
                </a:solidFill>
                <a:latin typeface="Aileron"/>
                <a:ea typeface="Aileron"/>
                <a:cs typeface="Aileron"/>
                <a:sym typeface="Aileron"/>
              </a:rPr>
              <a:t>v</a:t>
            </a:r>
            <a:r>
              <a:rPr lang="en-US" sz="1779" spc="154">
                <a:solidFill>
                  <a:srgbClr val="FFFFFF"/>
                </a:solidFill>
                <a:latin typeface="Aileron"/>
                <a:ea typeface="Aileron"/>
                <a:cs typeface="Aileron"/>
                <a:sym typeface="Aileron"/>
              </a:rPr>
              <a:t>alu</a:t>
            </a:r>
            <a:r>
              <a:rPr lang="en-US" sz="1779" spc="154" u="none">
                <a:solidFill>
                  <a:srgbClr val="FFFFFF"/>
                </a:solidFill>
                <a:latin typeface="Aileron"/>
                <a:ea typeface="Aileron"/>
                <a:cs typeface="Aileron"/>
                <a:sym typeface="Aileron"/>
              </a:rPr>
              <a:t>es</a:t>
            </a:r>
            <a:r>
              <a:rPr lang="en-US" sz="1779" spc="154">
                <a:solidFill>
                  <a:srgbClr val="FFFFFF"/>
                </a:solidFill>
                <a:latin typeface="Aileron"/>
                <a:ea typeface="Aileron"/>
                <a:cs typeface="Aileron"/>
                <a:sym typeface="Aileron"/>
              </a:rPr>
              <a:t> output from the Vertex Processing stage into </a:t>
            </a:r>
            <a:r>
              <a:rPr lang="en-US" sz="1779" spc="154" u="sng">
                <a:solidFill>
                  <a:srgbClr val="FFFFFF"/>
                </a:solidFill>
                <a:latin typeface="Aileron"/>
                <a:ea typeface="Aileron"/>
                <a:cs typeface="Aileron"/>
                <a:sym typeface="Aileron"/>
                <a:hlinkClick r:id="rId6" tooltip="https://www.khronos.org/opengl/wiki/Buffer_Object"/>
              </a:rPr>
              <a:t>Buffer Objects</a:t>
            </a:r>
            <a:r>
              <a:rPr lang="en-US" sz="1779" spc="154">
                <a:solidFill>
                  <a:srgbClr val="FFFFFF"/>
                </a:solidFill>
                <a:latin typeface="Aileron"/>
                <a:ea typeface="Aileron"/>
                <a:cs typeface="Aileron"/>
                <a:sym typeface="Aileron"/>
              </a:rPr>
              <a:t>. </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086426"/>
            <a:ext cx="15787594" cy="8114148"/>
            <a:chOff x="0" y="0"/>
            <a:chExt cx="790615" cy="406342"/>
          </a:xfrm>
        </p:grpSpPr>
        <p:sp>
          <p:nvSpPr>
            <p:cNvPr name="Freeform 3" id="3"/>
            <p:cNvSpPr/>
            <p:nvPr/>
          </p:nvSpPr>
          <p:spPr>
            <a:xfrm flipH="false" flipV="false" rot="0">
              <a:off x="0" y="0"/>
              <a:ext cx="790615" cy="406342"/>
            </a:xfrm>
            <a:custGeom>
              <a:avLst/>
              <a:gdLst/>
              <a:ahLst/>
              <a:cxnLst/>
              <a:rect r="r" b="b" t="t" l="l"/>
              <a:pathLst>
                <a:path h="406342" w="790615">
                  <a:moveTo>
                    <a:pt x="27952" y="0"/>
                  </a:moveTo>
                  <a:lnTo>
                    <a:pt x="762663" y="0"/>
                  </a:lnTo>
                  <a:cubicBezTo>
                    <a:pt x="778101" y="0"/>
                    <a:pt x="790615" y="12514"/>
                    <a:pt x="790615" y="27952"/>
                  </a:cubicBezTo>
                  <a:lnTo>
                    <a:pt x="790615" y="378391"/>
                  </a:lnTo>
                  <a:cubicBezTo>
                    <a:pt x="790615" y="393828"/>
                    <a:pt x="778101" y="406342"/>
                    <a:pt x="762663" y="406342"/>
                  </a:cubicBezTo>
                  <a:lnTo>
                    <a:pt x="27952" y="406342"/>
                  </a:lnTo>
                  <a:cubicBezTo>
                    <a:pt x="12514" y="406342"/>
                    <a:pt x="0" y="393828"/>
                    <a:pt x="0" y="378391"/>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44442"/>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34884" y="1162626"/>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Transform Feedback</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32</a:t>
            </a:r>
          </a:p>
        </p:txBody>
      </p:sp>
      <p:sp>
        <p:nvSpPr>
          <p:cNvPr name="TextBox 11" id="11"/>
          <p:cNvSpPr txBox="true"/>
          <p:nvPr/>
        </p:nvSpPr>
        <p:spPr>
          <a:xfrm rot="0">
            <a:off x="2084548" y="2952483"/>
            <a:ext cx="14156393" cy="2377440"/>
          </a:xfrm>
          <a:prstGeom prst="rect">
            <a:avLst/>
          </a:prstGeom>
        </p:spPr>
        <p:txBody>
          <a:bodyPr anchor="t" rtlCol="false" tIns="0" lIns="0" bIns="0" rIns="0">
            <a:spAutoFit/>
          </a:bodyPr>
          <a:lstStyle/>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Transform Feedback is an OpenGL feature that captures the outpu</a:t>
            </a:r>
            <a:r>
              <a:rPr lang="en-US" sz="2700">
                <a:solidFill>
                  <a:srgbClr val="FFFFFF"/>
                </a:solidFill>
                <a:latin typeface="Canva Sans"/>
                <a:ea typeface="Canva Sans"/>
                <a:cs typeface="Canva Sans"/>
                <a:sym typeface="Canva Sans"/>
              </a:rPr>
              <a:t>t of the vertex shader (or geometry shader) and writes it directly into a buffer</a:t>
            </a:r>
            <a:r>
              <a:rPr lang="en-US" sz="2700">
                <a:solidFill>
                  <a:srgbClr val="FFFFFF"/>
                </a:solidFill>
                <a:latin typeface="Canva Sans"/>
                <a:ea typeface="Canva Sans"/>
                <a:cs typeface="Canva Sans"/>
                <a:sym typeface="Canva Sans"/>
              </a:rPr>
              <a:t> without passing through the fragment stage.</a:t>
            </a:r>
          </a:p>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This allows us to store transformed vertices for later use, without sending them to the screen</a:t>
            </a:r>
          </a:p>
        </p:txBody>
      </p:sp>
      <p:sp>
        <p:nvSpPr>
          <p:cNvPr name="TextBox 12" id="12"/>
          <p:cNvSpPr txBox="true"/>
          <p:nvPr/>
        </p:nvSpPr>
        <p:spPr>
          <a:xfrm rot="0">
            <a:off x="2084548" y="2306459"/>
            <a:ext cx="14057065" cy="406097"/>
          </a:xfrm>
          <a:prstGeom prst="rect">
            <a:avLst/>
          </a:prstGeom>
        </p:spPr>
        <p:txBody>
          <a:bodyPr anchor="t" rtlCol="false" tIns="0" lIns="0" bIns="0" rIns="0">
            <a:spAutoFit/>
          </a:bodyPr>
          <a:lstStyle/>
          <a:p>
            <a:pPr algn="ctr">
              <a:lnSpc>
                <a:spcPts val="3341"/>
              </a:lnSpc>
            </a:pPr>
            <a:r>
              <a:rPr lang="en-US" sz="2386">
                <a:solidFill>
                  <a:srgbClr val="FFFFFF"/>
                </a:solidFill>
                <a:latin typeface="Canva Sans"/>
                <a:ea typeface="Canva Sans"/>
                <a:cs typeface="Canva Sans"/>
                <a:sym typeface="Canva Sans"/>
              </a:rPr>
              <a:t>Ben 10 Nostalgia</a:t>
            </a:r>
          </a:p>
        </p:txBody>
      </p:sp>
      <p:sp>
        <p:nvSpPr>
          <p:cNvPr name="TextBox 13" id="13"/>
          <p:cNvSpPr txBox="true"/>
          <p:nvPr/>
        </p:nvSpPr>
        <p:spPr>
          <a:xfrm rot="0">
            <a:off x="2681117" y="5415648"/>
            <a:ext cx="5345743" cy="3106151"/>
          </a:xfrm>
          <a:prstGeom prst="rect">
            <a:avLst/>
          </a:prstGeom>
        </p:spPr>
        <p:txBody>
          <a:bodyPr anchor="t" rtlCol="false" tIns="0" lIns="0" bIns="0" rIns="0">
            <a:spAutoFit/>
          </a:bodyPr>
          <a:lstStyle/>
          <a:p>
            <a:pPr algn="l">
              <a:lnSpc>
                <a:spcPts val="3094"/>
              </a:lnSpc>
            </a:pPr>
            <a:r>
              <a:rPr lang="en-US" sz="2210">
                <a:solidFill>
                  <a:srgbClr val="FFFFFF"/>
                </a:solidFill>
                <a:latin typeface="Canva Sans"/>
                <a:ea typeface="Canva Sans"/>
                <a:cs typeface="Canva Sans"/>
                <a:sym typeface="Canva Sans"/>
              </a:rPr>
              <a:t>The</a:t>
            </a:r>
            <a:r>
              <a:rPr lang="en-US" sz="2210">
                <a:solidFill>
                  <a:srgbClr val="FFFFFF"/>
                </a:solidFill>
                <a:latin typeface="Canva Sans"/>
                <a:ea typeface="Canva Sans"/>
                <a:cs typeface="Canva Sans"/>
                <a:sym typeface="Canva Sans"/>
              </a:rPr>
              <a:t> process involves:</a:t>
            </a:r>
          </a:p>
          <a:p>
            <a:pPr algn="l" marL="477267" indent="-238634" lvl="1">
              <a:lnSpc>
                <a:spcPts val="3094"/>
              </a:lnSpc>
              <a:buAutoNum type="arabicPeriod" startAt="1"/>
            </a:pPr>
            <a:r>
              <a:rPr lang="en-US" sz="2210">
                <a:solidFill>
                  <a:srgbClr val="FFFFFF"/>
                </a:solidFill>
                <a:latin typeface="Canva Sans"/>
                <a:ea typeface="Canva Sans"/>
                <a:cs typeface="Canva Sans"/>
                <a:sym typeface="Canva Sans"/>
              </a:rPr>
              <a:t>Enable transform feedback mode</a:t>
            </a:r>
          </a:p>
          <a:p>
            <a:pPr algn="l" marL="477267" indent="-238634" lvl="1">
              <a:lnSpc>
                <a:spcPts val="3094"/>
              </a:lnSpc>
              <a:buAutoNum type="arabicPeriod" startAt="1"/>
            </a:pPr>
            <a:r>
              <a:rPr lang="en-US" sz="2210">
                <a:solidFill>
                  <a:srgbClr val="FFFFFF"/>
                </a:solidFill>
                <a:latin typeface="Canva Sans"/>
                <a:ea typeface="Canva Sans"/>
                <a:cs typeface="Canva Sans"/>
                <a:sym typeface="Canva Sans"/>
              </a:rPr>
              <a:t>Bind a buffer to store the output</a:t>
            </a:r>
          </a:p>
          <a:p>
            <a:pPr algn="l" marL="477267" indent="-238634" lvl="1">
              <a:lnSpc>
                <a:spcPts val="3094"/>
              </a:lnSpc>
              <a:buAutoNum type="arabicPeriod" startAt="1"/>
            </a:pPr>
            <a:r>
              <a:rPr lang="en-US" sz="2210">
                <a:solidFill>
                  <a:srgbClr val="FFFFFF"/>
                </a:solidFill>
                <a:latin typeface="Canva Sans"/>
                <a:ea typeface="Canva Sans"/>
                <a:cs typeface="Canva Sans"/>
                <a:sym typeface="Canva Sans"/>
              </a:rPr>
              <a:t>Define which variables to capture</a:t>
            </a:r>
          </a:p>
          <a:p>
            <a:pPr algn="l" marL="477267" indent="-238634" lvl="1">
              <a:lnSpc>
                <a:spcPts val="3094"/>
              </a:lnSpc>
              <a:buAutoNum type="arabicPeriod" startAt="1"/>
            </a:pPr>
            <a:r>
              <a:rPr lang="en-US" sz="2210">
                <a:solidFill>
                  <a:srgbClr val="FFFFFF"/>
                </a:solidFill>
                <a:latin typeface="Canva Sans"/>
                <a:ea typeface="Canva Sans"/>
                <a:cs typeface="Canva Sans"/>
                <a:sym typeface="Canva Sans"/>
              </a:rPr>
              <a:t>Render geometry (without rasterization)</a:t>
            </a:r>
          </a:p>
          <a:p>
            <a:pPr algn="l" marL="477267" indent="-238634" lvl="1">
              <a:lnSpc>
                <a:spcPts val="3094"/>
              </a:lnSpc>
              <a:buAutoNum type="arabicPeriod" startAt="1"/>
            </a:pPr>
            <a:r>
              <a:rPr lang="en-US" sz="2210">
                <a:solidFill>
                  <a:srgbClr val="FFFFFF"/>
                </a:solidFill>
                <a:latin typeface="Canva Sans"/>
                <a:ea typeface="Canva Sans"/>
                <a:cs typeface="Canva Sans"/>
                <a:sym typeface="Canva Sans"/>
              </a:rPr>
              <a:t>Retrieve transformed data</a:t>
            </a:r>
          </a:p>
          <a:p>
            <a:pPr algn="l">
              <a:lnSpc>
                <a:spcPts val="3094"/>
              </a:lnSpc>
            </a:pPr>
          </a:p>
        </p:txBody>
      </p:sp>
      <p:sp>
        <p:nvSpPr>
          <p:cNvPr name="Freeform 14" id="14"/>
          <p:cNvSpPr/>
          <p:nvPr/>
        </p:nvSpPr>
        <p:spPr>
          <a:xfrm flipH="false" flipV="false" rot="0">
            <a:off x="8566529" y="5329923"/>
            <a:ext cx="6063034" cy="3225756"/>
          </a:xfrm>
          <a:custGeom>
            <a:avLst/>
            <a:gdLst/>
            <a:ahLst/>
            <a:cxnLst/>
            <a:rect r="r" b="b" t="t" l="l"/>
            <a:pathLst>
              <a:path h="3225756" w="6063034">
                <a:moveTo>
                  <a:pt x="0" y="0"/>
                </a:moveTo>
                <a:lnTo>
                  <a:pt x="6063034" y="0"/>
                </a:lnTo>
                <a:lnTo>
                  <a:pt x="6063034" y="3225756"/>
                </a:lnTo>
                <a:lnTo>
                  <a:pt x="0" y="3225756"/>
                </a:lnTo>
                <a:lnTo>
                  <a:pt x="0" y="0"/>
                </a:lnTo>
                <a:close/>
              </a:path>
            </a:pathLst>
          </a:custGeom>
          <a:blipFill>
            <a:blip r:embed="rId6"/>
            <a:stretch>
              <a:fillRect l="0" t="0" r="-10448" b="0"/>
            </a:stretch>
          </a:blipFill>
        </p:spPr>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086426"/>
            <a:ext cx="15787594" cy="8114148"/>
            <a:chOff x="0" y="0"/>
            <a:chExt cx="790615" cy="406342"/>
          </a:xfrm>
        </p:grpSpPr>
        <p:sp>
          <p:nvSpPr>
            <p:cNvPr name="Freeform 3" id="3"/>
            <p:cNvSpPr/>
            <p:nvPr/>
          </p:nvSpPr>
          <p:spPr>
            <a:xfrm flipH="false" flipV="false" rot="0">
              <a:off x="0" y="0"/>
              <a:ext cx="790615" cy="406342"/>
            </a:xfrm>
            <a:custGeom>
              <a:avLst/>
              <a:gdLst/>
              <a:ahLst/>
              <a:cxnLst/>
              <a:rect r="r" b="b" t="t" l="l"/>
              <a:pathLst>
                <a:path h="406342" w="790615">
                  <a:moveTo>
                    <a:pt x="27952" y="0"/>
                  </a:moveTo>
                  <a:lnTo>
                    <a:pt x="762663" y="0"/>
                  </a:lnTo>
                  <a:cubicBezTo>
                    <a:pt x="778101" y="0"/>
                    <a:pt x="790615" y="12514"/>
                    <a:pt x="790615" y="27952"/>
                  </a:cubicBezTo>
                  <a:lnTo>
                    <a:pt x="790615" y="378391"/>
                  </a:lnTo>
                  <a:cubicBezTo>
                    <a:pt x="790615" y="393828"/>
                    <a:pt x="778101" y="406342"/>
                    <a:pt x="762663" y="406342"/>
                  </a:cubicBezTo>
                  <a:lnTo>
                    <a:pt x="27952" y="406342"/>
                  </a:lnTo>
                  <a:cubicBezTo>
                    <a:pt x="12514" y="406342"/>
                    <a:pt x="0" y="393828"/>
                    <a:pt x="0" y="378391"/>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44442"/>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34884" y="1162626"/>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Clipping</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33</a:t>
            </a:r>
          </a:p>
        </p:txBody>
      </p:sp>
      <p:sp>
        <p:nvSpPr>
          <p:cNvPr name="TextBox 11" id="11"/>
          <p:cNvSpPr txBox="true"/>
          <p:nvPr/>
        </p:nvSpPr>
        <p:spPr>
          <a:xfrm rot="0">
            <a:off x="2084548" y="2952483"/>
            <a:ext cx="14156393" cy="2377440"/>
          </a:xfrm>
          <a:prstGeom prst="rect">
            <a:avLst/>
          </a:prstGeom>
        </p:spPr>
        <p:txBody>
          <a:bodyPr anchor="t" rtlCol="false" tIns="0" lIns="0" bIns="0" rIns="0">
            <a:spAutoFit/>
          </a:bodyPr>
          <a:lstStyle/>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Primitives gen</a:t>
            </a:r>
            <a:r>
              <a:rPr lang="en-US" sz="2700">
                <a:solidFill>
                  <a:srgbClr val="FFFFFF"/>
                </a:solidFill>
                <a:latin typeface="Canva Sans"/>
                <a:ea typeface="Canva Sans"/>
                <a:cs typeface="Canva Sans"/>
                <a:sym typeface="Canva Sans"/>
              </a:rPr>
              <a:t>erated by previous stages are collected and then clipped to</a:t>
            </a:r>
            <a:r>
              <a:rPr lang="en-US" sz="2700">
                <a:solidFill>
                  <a:srgbClr val="FFFFFF"/>
                </a:solidFill>
                <a:latin typeface="Canva Sans"/>
                <a:ea typeface="Canva Sans"/>
                <a:cs typeface="Canva Sans"/>
                <a:sym typeface="Canva Sans"/>
              </a:rPr>
              <a:t> the view volume. Each vertex has a clip-space position (the gl_Position output of the last Vertex Processing stage). </a:t>
            </a:r>
          </a:p>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While the clipping is automatically enabled by OpenGL, we can add an additional manual clipping factor by using:  </a:t>
            </a:r>
          </a:p>
        </p:txBody>
      </p:sp>
      <p:sp>
        <p:nvSpPr>
          <p:cNvPr name="TextBox 12" id="12"/>
          <p:cNvSpPr txBox="true"/>
          <p:nvPr/>
        </p:nvSpPr>
        <p:spPr>
          <a:xfrm rot="0">
            <a:off x="2084548" y="2306459"/>
            <a:ext cx="14057065" cy="406097"/>
          </a:xfrm>
          <a:prstGeom prst="rect">
            <a:avLst/>
          </a:prstGeom>
        </p:spPr>
        <p:txBody>
          <a:bodyPr anchor="t" rtlCol="false" tIns="0" lIns="0" bIns="0" rIns="0">
            <a:spAutoFit/>
          </a:bodyPr>
          <a:lstStyle/>
          <a:p>
            <a:pPr algn="ctr">
              <a:lnSpc>
                <a:spcPts val="3341"/>
              </a:lnSpc>
            </a:pPr>
            <a:r>
              <a:rPr lang="en-US" sz="2386">
                <a:solidFill>
                  <a:srgbClr val="FFFFFF"/>
                </a:solidFill>
                <a:latin typeface="Canva Sans"/>
                <a:ea typeface="Canva Sans"/>
                <a:cs typeface="Canva Sans"/>
                <a:sym typeface="Canva Sans"/>
              </a:rPr>
              <a:t>That reminds me, Clippy just got clipped out of existence, didn't he?</a:t>
            </a:r>
          </a:p>
        </p:txBody>
      </p:sp>
      <p:sp>
        <p:nvSpPr>
          <p:cNvPr name="Freeform 13" id="13"/>
          <p:cNvSpPr/>
          <p:nvPr/>
        </p:nvSpPr>
        <p:spPr>
          <a:xfrm flipH="false" flipV="false" rot="0">
            <a:off x="6250184" y="5625198"/>
            <a:ext cx="6432362" cy="3278276"/>
          </a:xfrm>
          <a:custGeom>
            <a:avLst/>
            <a:gdLst/>
            <a:ahLst/>
            <a:cxnLst/>
            <a:rect r="r" b="b" t="t" l="l"/>
            <a:pathLst>
              <a:path h="3278276" w="6432362">
                <a:moveTo>
                  <a:pt x="0" y="0"/>
                </a:moveTo>
                <a:lnTo>
                  <a:pt x="6432362" y="0"/>
                </a:lnTo>
                <a:lnTo>
                  <a:pt x="6432362" y="3278276"/>
                </a:lnTo>
                <a:lnTo>
                  <a:pt x="0" y="3278276"/>
                </a:lnTo>
                <a:lnTo>
                  <a:pt x="0" y="0"/>
                </a:lnTo>
                <a:close/>
              </a:path>
            </a:pathLst>
          </a:custGeom>
          <a:blipFill>
            <a:blip r:embed="rId6"/>
            <a:stretch>
              <a:fillRect l="0" t="0" r="-8711" b="-7302"/>
            </a:stretch>
          </a:blipFill>
        </p:spPr>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086426"/>
            <a:ext cx="15787594" cy="8114148"/>
            <a:chOff x="0" y="0"/>
            <a:chExt cx="790615" cy="406342"/>
          </a:xfrm>
        </p:grpSpPr>
        <p:sp>
          <p:nvSpPr>
            <p:cNvPr name="Freeform 3" id="3"/>
            <p:cNvSpPr/>
            <p:nvPr/>
          </p:nvSpPr>
          <p:spPr>
            <a:xfrm flipH="false" flipV="false" rot="0">
              <a:off x="0" y="0"/>
              <a:ext cx="790615" cy="406342"/>
            </a:xfrm>
            <a:custGeom>
              <a:avLst/>
              <a:gdLst/>
              <a:ahLst/>
              <a:cxnLst/>
              <a:rect r="r" b="b" t="t" l="l"/>
              <a:pathLst>
                <a:path h="406342" w="790615">
                  <a:moveTo>
                    <a:pt x="27952" y="0"/>
                  </a:moveTo>
                  <a:lnTo>
                    <a:pt x="762663" y="0"/>
                  </a:lnTo>
                  <a:cubicBezTo>
                    <a:pt x="778101" y="0"/>
                    <a:pt x="790615" y="12514"/>
                    <a:pt x="790615" y="27952"/>
                  </a:cubicBezTo>
                  <a:lnTo>
                    <a:pt x="790615" y="378391"/>
                  </a:lnTo>
                  <a:cubicBezTo>
                    <a:pt x="790615" y="393828"/>
                    <a:pt x="778101" y="406342"/>
                    <a:pt x="762663" y="406342"/>
                  </a:cubicBezTo>
                  <a:lnTo>
                    <a:pt x="27952" y="406342"/>
                  </a:lnTo>
                  <a:cubicBezTo>
                    <a:pt x="12514" y="406342"/>
                    <a:pt x="0" y="393828"/>
                    <a:pt x="0" y="378391"/>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44442"/>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34884" y="137732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Perespective Division</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6231737" y="4678413"/>
            <a:ext cx="5762687" cy="3805548"/>
          </a:xfrm>
          <a:custGeom>
            <a:avLst/>
            <a:gdLst/>
            <a:ahLst/>
            <a:cxnLst/>
            <a:rect r="r" b="b" t="t" l="l"/>
            <a:pathLst>
              <a:path h="3805548" w="5762687">
                <a:moveTo>
                  <a:pt x="0" y="0"/>
                </a:moveTo>
                <a:lnTo>
                  <a:pt x="5762687" y="0"/>
                </a:lnTo>
                <a:lnTo>
                  <a:pt x="5762687" y="3805548"/>
                </a:lnTo>
                <a:lnTo>
                  <a:pt x="0" y="3805548"/>
                </a:lnTo>
                <a:lnTo>
                  <a:pt x="0" y="0"/>
                </a:lnTo>
                <a:close/>
              </a:path>
            </a:pathLst>
          </a:custGeom>
          <a:blipFill>
            <a:blip r:embed="rId6"/>
            <a:stretch>
              <a:fillRect l="0" t="0" r="0" b="0"/>
            </a:stretch>
          </a:blipFill>
        </p:spPr>
      </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34</a:t>
            </a:r>
          </a:p>
        </p:txBody>
      </p:sp>
      <p:sp>
        <p:nvSpPr>
          <p:cNvPr name="TextBox 12" id="12"/>
          <p:cNvSpPr txBox="true"/>
          <p:nvPr/>
        </p:nvSpPr>
        <p:spPr>
          <a:xfrm rot="0">
            <a:off x="2084548" y="3194470"/>
            <a:ext cx="14156393" cy="944880"/>
          </a:xfrm>
          <a:prstGeom prst="rect">
            <a:avLst/>
          </a:prstGeom>
        </p:spPr>
        <p:txBody>
          <a:bodyPr anchor="t" rtlCol="false" tIns="0" lIns="0" bIns="0" rIns="0">
            <a:spAutoFit/>
          </a:bodyPr>
          <a:lstStyle/>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T</a:t>
            </a:r>
            <a:r>
              <a:rPr lang="en-US" sz="2700">
                <a:solidFill>
                  <a:srgbClr val="FFFFFF"/>
                </a:solidFill>
                <a:latin typeface="Canva Sans"/>
                <a:ea typeface="Canva Sans"/>
                <a:cs typeface="Canva Sans"/>
                <a:sym typeface="Canva Sans"/>
              </a:rPr>
              <a:t>he</a:t>
            </a:r>
            <a:r>
              <a:rPr lang="en-US" sz="2700">
                <a:solidFill>
                  <a:srgbClr val="FFFFFF"/>
                </a:solidFill>
                <a:latin typeface="Canva Sans"/>
                <a:ea typeface="Canva Sans"/>
                <a:cs typeface="Canva Sans"/>
                <a:sym typeface="Canva Sans"/>
              </a:rPr>
              <a:t> clip-space positions returned from the clipping stage are transformed into normalized device coordinates (NDC) via this equation: </a:t>
            </a:r>
          </a:p>
        </p:txBody>
      </p:sp>
      <p:sp>
        <p:nvSpPr>
          <p:cNvPr name="TextBox 13" id="13"/>
          <p:cNvSpPr txBox="true"/>
          <p:nvPr/>
        </p:nvSpPr>
        <p:spPr>
          <a:xfrm rot="0">
            <a:off x="2115468" y="2513662"/>
            <a:ext cx="14057065" cy="406097"/>
          </a:xfrm>
          <a:prstGeom prst="rect">
            <a:avLst/>
          </a:prstGeom>
        </p:spPr>
        <p:txBody>
          <a:bodyPr anchor="t" rtlCol="false" tIns="0" lIns="0" bIns="0" rIns="0">
            <a:spAutoFit/>
          </a:bodyPr>
          <a:lstStyle/>
          <a:p>
            <a:pPr algn="ctr">
              <a:lnSpc>
                <a:spcPts val="3341"/>
              </a:lnSpc>
            </a:pPr>
            <a:r>
              <a:rPr lang="en-US" sz="2386">
                <a:solidFill>
                  <a:srgbClr val="FFFFFF"/>
                </a:solidFill>
                <a:latin typeface="Canva Sans"/>
                <a:ea typeface="Canva Sans"/>
                <a:cs typeface="Canva Sans"/>
                <a:sym typeface="Canva Sans"/>
              </a:rPr>
              <a:t>Its a cultural divide, Imma get it on the floor</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086426"/>
            <a:ext cx="15787594" cy="8114148"/>
            <a:chOff x="0" y="0"/>
            <a:chExt cx="790615" cy="406342"/>
          </a:xfrm>
        </p:grpSpPr>
        <p:sp>
          <p:nvSpPr>
            <p:cNvPr name="Freeform 3" id="3"/>
            <p:cNvSpPr/>
            <p:nvPr/>
          </p:nvSpPr>
          <p:spPr>
            <a:xfrm flipH="false" flipV="false" rot="0">
              <a:off x="0" y="0"/>
              <a:ext cx="790615" cy="406342"/>
            </a:xfrm>
            <a:custGeom>
              <a:avLst/>
              <a:gdLst/>
              <a:ahLst/>
              <a:cxnLst/>
              <a:rect r="r" b="b" t="t" l="l"/>
              <a:pathLst>
                <a:path h="406342" w="790615">
                  <a:moveTo>
                    <a:pt x="27952" y="0"/>
                  </a:moveTo>
                  <a:lnTo>
                    <a:pt x="762663" y="0"/>
                  </a:lnTo>
                  <a:cubicBezTo>
                    <a:pt x="778101" y="0"/>
                    <a:pt x="790615" y="12514"/>
                    <a:pt x="790615" y="27952"/>
                  </a:cubicBezTo>
                  <a:lnTo>
                    <a:pt x="790615" y="378391"/>
                  </a:lnTo>
                  <a:cubicBezTo>
                    <a:pt x="790615" y="393828"/>
                    <a:pt x="778101" y="406342"/>
                    <a:pt x="762663" y="406342"/>
                  </a:cubicBezTo>
                  <a:lnTo>
                    <a:pt x="27952" y="406342"/>
                  </a:lnTo>
                  <a:cubicBezTo>
                    <a:pt x="12514" y="406342"/>
                    <a:pt x="0" y="393828"/>
                    <a:pt x="0" y="378391"/>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44442"/>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1709187"/>
            <a:ext cx="141563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Viewport Transform</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3749684" y="4676508"/>
            <a:ext cx="10826121" cy="2928647"/>
          </a:xfrm>
          <a:custGeom>
            <a:avLst/>
            <a:gdLst/>
            <a:ahLst/>
            <a:cxnLst/>
            <a:rect r="r" b="b" t="t" l="l"/>
            <a:pathLst>
              <a:path h="2928647" w="10826121">
                <a:moveTo>
                  <a:pt x="0" y="0"/>
                </a:moveTo>
                <a:lnTo>
                  <a:pt x="10826121" y="0"/>
                </a:lnTo>
                <a:lnTo>
                  <a:pt x="10826121" y="2928647"/>
                </a:lnTo>
                <a:lnTo>
                  <a:pt x="0" y="2928647"/>
                </a:lnTo>
                <a:lnTo>
                  <a:pt x="0" y="0"/>
                </a:lnTo>
                <a:close/>
              </a:path>
            </a:pathLst>
          </a:custGeom>
          <a:blipFill>
            <a:blip r:embed="rId6"/>
            <a:stretch>
              <a:fillRect l="0" t="0" r="0" b="0"/>
            </a:stretch>
          </a:blipFill>
        </p:spPr>
      </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35</a:t>
            </a:r>
          </a:p>
        </p:txBody>
      </p:sp>
      <p:sp>
        <p:nvSpPr>
          <p:cNvPr name="TextBox 12" id="12"/>
          <p:cNvSpPr txBox="true"/>
          <p:nvPr/>
        </p:nvSpPr>
        <p:spPr>
          <a:xfrm rot="0">
            <a:off x="2065803" y="3028992"/>
            <a:ext cx="14156393" cy="948690"/>
          </a:xfrm>
          <a:prstGeom prst="rect">
            <a:avLst/>
          </a:prstGeom>
        </p:spPr>
        <p:txBody>
          <a:bodyPr anchor="t" rtlCol="false" tIns="0" lIns="0" bIns="0" rIns="0">
            <a:spAutoFit/>
          </a:bodyPr>
          <a:lstStyle/>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Conv</a:t>
            </a:r>
            <a:r>
              <a:rPr lang="en-US" sz="2700">
                <a:solidFill>
                  <a:srgbClr val="FFFFFF"/>
                </a:solidFill>
                <a:latin typeface="Canva Sans"/>
                <a:ea typeface="Canva Sans"/>
                <a:cs typeface="Canva Sans"/>
                <a:sym typeface="Canva Sans"/>
              </a:rPr>
              <a:t>erts</a:t>
            </a:r>
            <a:r>
              <a:rPr lang="en-US" sz="2700">
                <a:solidFill>
                  <a:srgbClr val="FFFFFF"/>
                </a:solidFill>
                <a:latin typeface="Canva Sans"/>
                <a:ea typeface="Canva Sans"/>
                <a:cs typeface="Canva Sans"/>
                <a:sym typeface="Canva Sans"/>
              </a:rPr>
              <a:t> NDC (-1 to 1 range) into window coordinates (pixel space).</a:t>
            </a:r>
          </a:p>
          <a:p>
            <a:pPr algn="l" marL="582933" indent="-291467" lvl="1">
              <a:lnSpc>
                <a:spcPts val="3780"/>
              </a:lnSpc>
              <a:buFont typeface="Arial"/>
              <a:buChar char="•"/>
            </a:pPr>
            <a:r>
              <a:rPr lang="en-US" sz="2700">
                <a:solidFill>
                  <a:srgbClr val="FFFFFF"/>
                </a:solidFill>
                <a:latin typeface="Canva Sans"/>
                <a:ea typeface="Canva Sans"/>
                <a:cs typeface="Canva Sans"/>
                <a:sym typeface="Canva Sans"/>
              </a:rPr>
              <a:t>Ensures that objects are mapped correctly onto the frame buffer.</a:t>
            </a: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242C46"/>
        </a:solidFill>
      </p:bgPr>
    </p:bg>
    <p:spTree>
      <p:nvGrpSpPr>
        <p:cNvPr id="1" name=""/>
        <p:cNvGrpSpPr/>
        <p:nvPr/>
      </p:nvGrpSpPr>
      <p:grpSpPr>
        <a:xfrm>
          <a:off x="0" y="0"/>
          <a:ext cx="0" cy="0"/>
          <a:chOff x="0" y="0"/>
          <a:chExt cx="0" cy="0"/>
        </a:xfrm>
      </p:grpSpPr>
      <p:sp>
        <p:nvSpPr>
          <p:cNvPr name="Freeform 2" id="2"/>
          <p:cNvSpPr/>
          <p:nvPr/>
        </p:nvSpPr>
        <p:spPr>
          <a:xfrm flipH="false" flipV="false" rot="0">
            <a:off x="3414801" y="2463753"/>
            <a:ext cx="10449417" cy="5612208"/>
          </a:xfrm>
          <a:custGeom>
            <a:avLst/>
            <a:gdLst/>
            <a:ahLst/>
            <a:cxnLst/>
            <a:rect r="r" b="b" t="t" l="l"/>
            <a:pathLst>
              <a:path h="5612208" w="10449417">
                <a:moveTo>
                  <a:pt x="0" y="0"/>
                </a:moveTo>
                <a:lnTo>
                  <a:pt x="10449417" y="0"/>
                </a:lnTo>
                <a:lnTo>
                  <a:pt x="10449417" y="5612208"/>
                </a:lnTo>
                <a:lnTo>
                  <a:pt x="0" y="5612208"/>
                </a:lnTo>
                <a:lnTo>
                  <a:pt x="0" y="0"/>
                </a:lnTo>
                <a:close/>
              </a:path>
            </a:pathLst>
          </a:custGeom>
          <a:blipFill>
            <a:blip r:embed="rId2">
              <a:alphaModFix amt="23000"/>
            </a:blip>
            <a:stretch>
              <a:fillRect l="0" t="0" r="0" b="0"/>
            </a:stretch>
          </a:blipFill>
        </p:spPr>
      </p:sp>
      <p:sp>
        <p:nvSpPr>
          <p:cNvPr name="TextBox 3" id="3"/>
          <p:cNvSpPr txBox="true"/>
          <p:nvPr/>
        </p:nvSpPr>
        <p:spPr>
          <a:xfrm rot="0">
            <a:off x="4461625" y="4243463"/>
            <a:ext cx="9402593" cy="1923900"/>
          </a:xfrm>
          <a:prstGeom prst="rect">
            <a:avLst/>
          </a:prstGeom>
        </p:spPr>
        <p:txBody>
          <a:bodyPr anchor="t" rtlCol="false" tIns="0" lIns="0" bIns="0" rIns="0">
            <a:spAutoFit/>
          </a:bodyPr>
          <a:lstStyle/>
          <a:p>
            <a:pPr algn="ctr">
              <a:lnSpc>
                <a:spcPts val="14836"/>
              </a:lnSpc>
            </a:pPr>
            <a:r>
              <a:rPr lang="en-US" sz="13488">
                <a:solidFill>
                  <a:srgbClr val="FFFFFF"/>
                </a:solidFill>
                <a:latin typeface="Bagel Fat One"/>
                <a:ea typeface="Bagel Fat One"/>
                <a:cs typeface="Bagel Fat One"/>
                <a:sym typeface="Bagel Fat One"/>
              </a:rPr>
              <a:t>Thank You</a:t>
            </a:r>
          </a:p>
        </p:txBody>
      </p:sp>
      <p:sp>
        <p:nvSpPr>
          <p:cNvPr name="Freeform 4" id="4"/>
          <p:cNvSpPr/>
          <p:nvPr/>
        </p:nvSpPr>
        <p:spPr>
          <a:xfrm flipH="true" flipV="true" rot="0">
            <a:off x="13431579" y="1375453"/>
            <a:ext cx="3827721" cy="4114800"/>
          </a:xfrm>
          <a:custGeom>
            <a:avLst/>
            <a:gdLst/>
            <a:ahLst/>
            <a:cxnLst/>
            <a:rect r="r" b="b" t="t" l="l"/>
            <a:pathLst>
              <a:path h="4114800" w="3827721">
                <a:moveTo>
                  <a:pt x="3827721" y="4114800"/>
                </a:moveTo>
                <a:lnTo>
                  <a:pt x="0" y="4114800"/>
                </a:lnTo>
                <a:lnTo>
                  <a:pt x="0" y="0"/>
                </a:lnTo>
                <a:lnTo>
                  <a:pt x="3827721" y="0"/>
                </a:lnTo>
                <a:lnTo>
                  <a:pt x="3827721"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262693" y="4833564"/>
            <a:ext cx="3827721" cy="4114800"/>
          </a:xfrm>
          <a:custGeom>
            <a:avLst/>
            <a:gdLst/>
            <a:ahLst/>
            <a:cxnLst/>
            <a:rect r="r" b="b" t="t" l="l"/>
            <a:pathLst>
              <a:path h="4114800" w="3827721">
                <a:moveTo>
                  <a:pt x="0" y="0"/>
                </a:moveTo>
                <a:lnTo>
                  <a:pt x="3827721" y="0"/>
                </a:lnTo>
                <a:lnTo>
                  <a:pt x="3827721"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13728526" y="6172200"/>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36</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432206" y="2189854"/>
            <a:ext cx="11423588" cy="4324657"/>
          </a:xfrm>
          <a:prstGeom prst="rect">
            <a:avLst/>
          </a:prstGeom>
        </p:spPr>
        <p:txBody>
          <a:bodyPr anchor="t" rtlCol="false" tIns="0" lIns="0" bIns="0" rIns="0">
            <a:spAutoFit/>
          </a:bodyPr>
          <a:lstStyle/>
          <a:p>
            <a:pPr algn="ctr">
              <a:lnSpc>
                <a:spcPts val="11259"/>
              </a:lnSpc>
            </a:pPr>
            <a:r>
              <a:rPr lang="en-US" sz="10236">
                <a:solidFill>
                  <a:srgbClr val="FFFFFF"/>
                </a:solidFill>
                <a:latin typeface="Bagel Fat One"/>
                <a:ea typeface="Bagel Fat One"/>
                <a:cs typeface="Bagel Fat One"/>
                <a:sym typeface="Bagel Fat One"/>
              </a:rPr>
              <a:t>The World Revolves Around You</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2084548" y="6419261"/>
            <a:ext cx="14156393"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“When the math is Mathing”</a:t>
            </a:r>
          </a:p>
        </p:txBody>
      </p:sp>
      <p:sp>
        <p:nvSpPr>
          <p:cNvPr name="Freeform 11" id="11"/>
          <p:cNvSpPr/>
          <p:nvPr/>
        </p:nvSpPr>
        <p:spPr>
          <a:xfrm flipH="false" flipV="false" rot="0">
            <a:off x="14855794" y="63710"/>
            <a:ext cx="3342079" cy="6232315"/>
          </a:xfrm>
          <a:custGeom>
            <a:avLst/>
            <a:gdLst/>
            <a:ahLst/>
            <a:cxnLst/>
            <a:rect r="r" b="b" t="t" l="l"/>
            <a:pathLst>
              <a:path h="6232315" w="3342079">
                <a:moveTo>
                  <a:pt x="0" y="0"/>
                </a:moveTo>
                <a:lnTo>
                  <a:pt x="3342079" y="0"/>
                </a:lnTo>
                <a:lnTo>
                  <a:pt x="3342079" y="6232315"/>
                </a:lnTo>
                <a:lnTo>
                  <a:pt x="0" y="6232315"/>
                </a:lnTo>
                <a:lnTo>
                  <a:pt x="0" y="0"/>
                </a:lnTo>
                <a:close/>
              </a:path>
            </a:pathLst>
          </a:custGeom>
          <a:blipFill>
            <a:blip r:embed="rId6"/>
            <a:stretch>
              <a:fillRect l="0" t="0" r="0" b="0"/>
            </a:stretch>
          </a:blipFill>
        </p:spPr>
      </p:sp>
      <p:sp>
        <p:nvSpPr>
          <p:cNvPr name="TextBox 12" id="1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4014254" y="2007617"/>
            <a:ext cx="10259493"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No, Quite Literally</a:t>
            </a:r>
          </a:p>
        </p:txBody>
      </p:sp>
      <p:sp>
        <p:nvSpPr>
          <p:cNvPr name="TextBox 6" id="6"/>
          <p:cNvSpPr txBox="true"/>
          <p:nvPr/>
        </p:nvSpPr>
        <p:spPr>
          <a:xfrm rot="0">
            <a:off x="3153703" y="3417121"/>
            <a:ext cx="11980594" cy="5154930"/>
          </a:xfrm>
          <a:prstGeom prst="rect">
            <a:avLst/>
          </a:prstGeom>
        </p:spPr>
        <p:txBody>
          <a:bodyPr anchor="t" rtlCol="false" tIns="0" lIns="0" bIns="0" rIns="0">
            <a:spAutoFit/>
          </a:bodyPr>
          <a:lstStyle/>
          <a:p>
            <a:pPr algn="l" marL="608943" indent="-304472" lvl="1">
              <a:lnSpc>
                <a:spcPts val="3384"/>
              </a:lnSpc>
              <a:buFont typeface="Arial"/>
              <a:buChar char="•"/>
            </a:pPr>
            <a:r>
              <a:rPr lang="en-US" sz="2820" spc="245">
                <a:solidFill>
                  <a:srgbClr val="FFFFFF"/>
                </a:solidFill>
                <a:latin typeface="Aileron"/>
                <a:ea typeface="Aileron"/>
                <a:cs typeface="Aileron"/>
                <a:sym typeface="Aileron"/>
              </a:rPr>
              <a:t>Since OpenGL simulates everything from the POV of a Camera, in order to move or rotate or move an object, we apply some matrix transforms to their position vectors.  </a:t>
            </a:r>
          </a:p>
          <a:p>
            <a:pPr algn="l" marL="608943" indent="-304472" lvl="1">
              <a:lnSpc>
                <a:spcPts val="3384"/>
              </a:lnSpc>
              <a:buFont typeface="Arial"/>
              <a:buChar char="•"/>
            </a:pPr>
            <a:r>
              <a:rPr lang="en-US" sz="2820" spc="245">
                <a:solidFill>
                  <a:srgbClr val="FFFFFF"/>
                </a:solidFill>
                <a:latin typeface="Aileron"/>
                <a:ea typeface="Aileron"/>
                <a:cs typeface="Aileron"/>
                <a:sym typeface="Aileron"/>
              </a:rPr>
              <a:t>The position of an object in the OpenGL frame is represented as a vector of 3 elements as:</a:t>
            </a:r>
          </a:p>
          <a:p>
            <a:pPr algn="l">
              <a:lnSpc>
                <a:spcPts val="3384"/>
              </a:lnSpc>
            </a:pPr>
          </a:p>
          <a:p>
            <a:pPr algn="l">
              <a:lnSpc>
                <a:spcPts val="3384"/>
              </a:lnSpc>
            </a:pPr>
          </a:p>
          <a:p>
            <a:pPr algn="l">
              <a:lnSpc>
                <a:spcPts val="3384"/>
              </a:lnSpc>
            </a:pPr>
          </a:p>
          <a:p>
            <a:pPr algn="l">
              <a:lnSpc>
                <a:spcPts val="3384"/>
              </a:lnSpc>
            </a:pPr>
          </a:p>
          <a:p>
            <a:pPr algn="l" marL="608943" indent="-304472" lvl="1">
              <a:lnSpc>
                <a:spcPts val="3384"/>
              </a:lnSpc>
              <a:buFont typeface="Arial"/>
              <a:buChar char="•"/>
            </a:pPr>
            <a:r>
              <a:rPr lang="en-US" sz="2820" spc="245">
                <a:solidFill>
                  <a:srgbClr val="FFFFFF"/>
                </a:solidFill>
                <a:latin typeface="Aileron"/>
                <a:ea typeface="Aileron"/>
                <a:cs typeface="Aileron"/>
                <a:sym typeface="Aileron"/>
              </a:rPr>
              <a:t>Sometimes, this is represented with an extra row set as 1 for easier calculations.</a:t>
            </a:r>
          </a:p>
          <a:p>
            <a:pPr algn="l">
              <a:lnSpc>
                <a:spcPts val="3384"/>
              </a:lnSpc>
            </a:pPr>
          </a:p>
        </p:txBody>
      </p:sp>
      <p:sp>
        <p:nvSpPr>
          <p:cNvPr name="Freeform 7" id="7"/>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pic>
        <p:nvPicPr>
          <p:cNvPr name="Picture 11" id="11"/>
          <p:cNvPicPr>
            <a:picLocks noChangeAspect="true"/>
          </p:cNvPicPr>
          <p:nvPr/>
        </p:nvPicPr>
        <p:blipFill>
          <a:blip r:embed="rId6"/>
          <a:stretch>
            <a:fillRect/>
          </a:stretch>
        </p:blipFill>
        <p:spPr>
          <a:xfrm rot="0">
            <a:off x="8327576" y="5682834"/>
            <a:ext cx="1632847" cy="1529502"/>
          </a:xfrm>
          <a:prstGeom prst="rect">
            <a:avLst/>
          </a:prstGeom>
        </p:spPr>
      </p:pic>
      <p:sp>
        <p:nvSpPr>
          <p:cNvPr name="TextBox 12" id="1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028700" y="1445777"/>
            <a:ext cx="16230600" cy="7395446"/>
            <a:chOff x="0" y="0"/>
            <a:chExt cx="812800" cy="370351"/>
          </a:xfrm>
        </p:grpSpPr>
        <p:sp>
          <p:nvSpPr>
            <p:cNvPr name="Freeform 3" id="3"/>
            <p:cNvSpPr/>
            <p:nvPr/>
          </p:nvSpPr>
          <p:spPr>
            <a:xfrm flipH="false" flipV="false" rot="0">
              <a:off x="0" y="0"/>
              <a:ext cx="812800" cy="370351"/>
            </a:xfrm>
            <a:custGeom>
              <a:avLst/>
              <a:gdLst/>
              <a:ahLst/>
              <a:cxnLst/>
              <a:rect r="r" b="b" t="t" l="l"/>
              <a:pathLst>
                <a:path h="370351" w="812800">
                  <a:moveTo>
                    <a:pt x="27189" y="0"/>
                  </a:moveTo>
                  <a:lnTo>
                    <a:pt x="785611" y="0"/>
                  </a:lnTo>
                  <a:cubicBezTo>
                    <a:pt x="792822" y="0"/>
                    <a:pt x="799738" y="2865"/>
                    <a:pt x="804837" y="7963"/>
                  </a:cubicBezTo>
                  <a:cubicBezTo>
                    <a:pt x="809935" y="13062"/>
                    <a:pt x="812800" y="19978"/>
                    <a:pt x="812800" y="27189"/>
                  </a:cubicBezTo>
                  <a:lnTo>
                    <a:pt x="812800" y="343162"/>
                  </a:lnTo>
                  <a:cubicBezTo>
                    <a:pt x="812800" y="358178"/>
                    <a:pt x="800627" y="370351"/>
                    <a:pt x="785611" y="370351"/>
                  </a:cubicBezTo>
                  <a:lnTo>
                    <a:pt x="27189" y="370351"/>
                  </a:lnTo>
                  <a:cubicBezTo>
                    <a:pt x="19978" y="370351"/>
                    <a:pt x="13062" y="367486"/>
                    <a:pt x="7963" y="362388"/>
                  </a:cubicBezTo>
                  <a:cubicBezTo>
                    <a:pt x="2865" y="357289"/>
                    <a:pt x="0" y="350373"/>
                    <a:pt x="0" y="343162"/>
                  </a:cubicBezTo>
                  <a:lnTo>
                    <a:pt x="0" y="27189"/>
                  </a:lnTo>
                  <a:cubicBezTo>
                    <a:pt x="0" y="19978"/>
                    <a:pt x="2865" y="13062"/>
                    <a:pt x="7963" y="7963"/>
                  </a:cubicBezTo>
                  <a:cubicBezTo>
                    <a:pt x="13062" y="2865"/>
                    <a:pt x="19978" y="0"/>
                    <a:pt x="27189" y="0"/>
                  </a:cubicBezTo>
                  <a:close/>
                </a:path>
              </a:pathLst>
            </a:custGeom>
            <a:solidFill>
              <a:srgbClr val="242C46"/>
            </a:solidFill>
            <a:ln cap="rnd">
              <a:noFill/>
              <a:prstDash val="solid"/>
              <a:round/>
            </a:ln>
          </p:spPr>
        </p:sp>
        <p:sp>
          <p:nvSpPr>
            <p:cNvPr name="TextBox 4" id="4"/>
            <p:cNvSpPr txBox="true"/>
            <p:nvPr/>
          </p:nvSpPr>
          <p:spPr>
            <a:xfrm>
              <a:off x="0" y="-38100"/>
              <a:ext cx="812800" cy="408451"/>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5400000">
            <a:off x="16451935" y="5807120"/>
            <a:ext cx="2810447" cy="1195717"/>
          </a:xfrm>
          <a:custGeom>
            <a:avLst/>
            <a:gdLst/>
            <a:ahLst/>
            <a:cxnLst/>
            <a:rect r="r" b="b" t="t" l="l"/>
            <a:pathLst>
              <a:path h="1195717" w="2810447">
                <a:moveTo>
                  <a:pt x="0" y="0"/>
                </a:moveTo>
                <a:lnTo>
                  <a:pt x="2810447" y="0"/>
                </a:lnTo>
                <a:lnTo>
                  <a:pt x="2810447" y="1195718"/>
                </a:lnTo>
                <a:lnTo>
                  <a:pt x="0" y="11957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2442176" y="4885661"/>
            <a:ext cx="8218531" cy="2751823"/>
          </a:xfrm>
          <a:custGeom>
            <a:avLst/>
            <a:gdLst/>
            <a:ahLst/>
            <a:cxnLst/>
            <a:rect r="r" b="b" t="t" l="l"/>
            <a:pathLst>
              <a:path h="2751823" w="8218531">
                <a:moveTo>
                  <a:pt x="0" y="0"/>
                </a:moveTo>
                <a:lnTo>
                  <a:pt x="8218531" y="0"/>
                </a:lnTo>
                <a:lnTo>
                  <a:pt x="8218531" y="2751823"/>
                </a:lnTo>
                <a:lnTo>
                  <a:pt x="0" y="2751823"/>
                </a:lnTo>
                <a:lnTo>
                  <a:pt x="0" y="0"/>
                </a:lnTo>
                <a:close/>
              </a:path>
            </a:pathLst>
          </a:custGeom>
          <a:blipFill>
            <a:blip r:embed="rId8"/>
            <a:stretch>
              <a:fillRect l="0" t="0" r="0" b="0"/>
            </a:stretch>
          </a:blipFill>
        </p:spPr>
      </p:sp>
      <p:sp>
        <p:nvSpPr>
          <p:cNvPr name="Freeform 11" id="11"/>
          <p:cNvSpPr/>
          <p:nvPr/>
        </p:nvSpPr>
        <p:spPr>
          <a:xfrm flipH="false" flipV="false" rot="0">
            <a:off x="11875882" y="5862926"/>
            <a:ext cx="2853757" cy="2292114"/>
          </a:xfrm>
          <a:custGeom>
            <a:avLst/>
            <a:gdLst/>
            <a:ahLst/>
            <a:cxnLst/>
            <a:rect r="r" b="b" t="t" l="l"/>
            <a:pathLst>
              <a:path h="2292114" w="2853757">
                <a:moveTo>
                  <a:pt x="0" y="0"/>
                </a:moveTo>
                <a:lnTo>
                  <a:pt x="2853757" y="0"/>
                </a:lnTo>
                <a:lnTo>
                  <a:pt x="2853757" y="2292113"/>
                </a:lnTo>
                <a:lnTo>
                  <a:pt x="0" y="2292113"/>
                </a:lnTo>
                <a:lnTo>
                  <a:pt x="0" y="0"/>
                </a:lnTo>
                <a:close/>
              </a:path>
            </a:pathLst>
          </a:custGeom>
          <a:blipFill>
            <a:blip r:embed="rId9"/>
            <a:stretch>
              <a:fillRect l="0" t="0" r="0" b="0"/>
            </a:stretch>
          </a:blipFill>
        </p:spPr>
      </p:sp>
      <p:sp>
        <p:nvSpPr>
          <p:cNvPr name="TextBox 12" id="12"/>
          <p:cNvSpPr txBox="true"/>
          <p:nvPr/>
        </p:nvSpPr>
        <p:spPr>
          <a:xfrm rot="0">
            <a:off x="1825203" y="2149245"/>
            <a:ext cx="14710482"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Transforms: Translation</a:t>
            </a:r>
          </a:p>
        </p:txBody>
      </p:sp>
      <p:sp>
        <p:nvSpPr>
          <p:cNvPr name="TextBox 13" id="13"/>
          <p:cNvSpPr txBox="true"/>
          <p:nvPr/>
        </p:nvSpPr>
        <p:spPr>
          <a:xfrm rot="0">
            <a:off x="2442176" y="3340263"/>
            <a:ext cx="14057065" cy="1201653"/>
          </a:xfrm>
          <a:prstGeom prst="rect">
            <a:avLst/>
          </a:prstGeom>
        </p:spPr>
        <p:txBody>
          <a:bodyPr anchor="t" rtlCol="false" tIns="0" lIns="0" bIns="0" rIns="0">
            <a:spAutoFit/>
          </a:bodyPr>
          <a:lstStyle/>
          <a:p>
            <a:pPr algn="l">
              <a:lnSpc>
                <a:spcPts val="4810"/>
              </a:lnSpc>
            </a:pPr>
            <a:r>
              <a:rPr lang="en-US" sz="3436" spc="298">
                <a:solidFill>
                  <a:srgbClr val="FFFFFF"/>
                </a:solidFill>
                <a:latin typeface="Aileron"/>
                <a:ea typeface="Aileron"/>
                <a:cs typeface="Aileron"/>
                <a:sym typeface="Aileron"/>
              </a:rPr>
              <a:t>This transform can be applied by algebraically adding to the matrices. This is represented as a matrix product as: </a:t>
            </a:r>
          </a:p>
        </p:txBody>
      </p:sp>
      <p:sp>
        <p:nvSpPr>
          <p:cNvPr name="TextBox 14" id="14"/>
          <p:cNvSpPr txBox="true"/>
          <p:nvPr/>
        </p:nvSpPr>
        <p:spPr>
          <a:xfrm rot="0">
            <a:off x="11686641" y="4847561"/>
            <a:ext cx="3335585" cy="815339"/>
          </a:xfrm>
          <a:prstGeom prst="rect">
            <a:avLst/>
          </a:prstGeom>
        </p:spPr>
        <p:txBody>
          <a:bodyPr anchor="t" rtlCol="false" tIns="0" lIns="0" bIns="0" rIns="0">
            <a:spAutoFit/>
          </a:bodyPr>
          <a:lstStyle/>
          <a:p>
            <a:pPr algn="ctr">
              <a:lnSpc>
                <a:spcPts val="3360"/>
              </a:lnSpc>
            </a:pPr>
            <a:r>
              <a:rPr lang="en-US" sz="2400">
                <a:solidFill>
                  <a:srgbClr val="FFFFFF"/>
                </a:solidFill>
                <a:latin typeface="Canva Sans"/>
                <a:ea typeface="Canva Sans"/>
                <a:cs typeface="Canva Sans"/>
                <a:sym typeface="Canva Sans"/>
              </a:rPr>
              <a:t>Hence, the transform matrix is obtained as :</a:t>
            </a:r>
          </a:p>
        </p:txBody>
      </p:sp>
      <p:sp>
        <p:nvSpPr>
          <p:cNvPr name="TextBox 15" id="15"/>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028700" y="1445777"/>
            <a:ext cx="16230600" cy="7395446"/>
            <a:chOff x="0" y="0"/>
            <a:chExt cx="812800" cy="370351"/>
          </a:xfrm>
        </p:grpSpPr>
        <p:sp>
          <p:nvSpPr>
            <p:cNvPr name="Freeform 3" id="3"/>
            <p:cNvSpPr/>
            <p:nvPr/>
          </p:nvSpPr>
          <p:spPr>
            <a:xfrm flipH="false" flipV="false" rot="0">
              <a:off x="0" y="0"/>
              <a:ext cx="812800" cy="370351"/>
            </a:xfrm>
            <a:custGeom>
              <a:avLst/>
              <a:gdLst/>
              <a:ahLst/>
              <a:cxnLst/>
              <a:rect r="r" b="b" t="t" l="l"/>
              <a:pathLst>
                <a:path h="370351" w="812800">
                  <a:moveTo>
                    <a:pt x="27189" y="0"/>
                  </a:moveTo>
                  <a:lnTo>
                    <a:pt x="785611" y="0"/>
                  </a:lnTo>
                  <a:cubicBezTo>
                    <a:pt x="792822" y="0"/>
                    <a:pt x="799738" y="2865"/>
                    <a:pt x="804837" y="7963"/>
                  </a:cubicBezTo>
                  <a:cubicBezTo>
                    <a:pt x="809935" y="13062"/>
                    <a:pt x="812800" y="19978"/>
                    <a:pt x="812800" y="27189"/>
                  </a:cubicBezTo>
                  <a:lnTo>
                    <a:pt x="812800" y="343162"/>
                  </a:lnTo>
                  <a:cubicBezTo>
                    <a:pt x="812800" y="358178"/>
                    <a:pt x="800627" y="370351"/>
                    <a:pt x="785611" y="370351"/>
                  </a:cubicBezTo>
                  <a:lnTo>
                    <a:pt x="27189" y="370351"/>
                  </a:lnTo>
                  <a:cubicBezTo>
                    <a:pt x="19978" y="370351"/>
                    <a:pt x="13062" y="367486"/>
                    <a:pt x="7963" y="362388"/>
                  </a:cubicBezTo>
                  <a:cubicBezTo>
                    <a:pt x="2865" y="357289"/>
                    <a:pt x="0" y="350373"/>
                    <a:pt x="0" y="343162"/>
                  </a:cubicBezTo>
                  <a:lnTo>
                    <a:pt x="0" y="27189"/>
                  </a:lnTo>
                  <a:cubicBezTo>
                    <a:pt x="0" y="19978"/>
                    <a:pt x="2865" y="13062"/>
                    <a:pt x="7963" y="7963"/>
                  </a:cubicBezTo>
                  <a:cubicBezTo>
                    <a:pt x="13062" y="2865"/>
                    <a:pt x="19978" y="0"/>
                    <a:pt x="27189" y="0"/>
                  </a:cubicBezTo>
                  <a:close/>
                </a:path>
              </a:pathLst>
            </a:custGeom>
            <a:solidFill>
              <a:srgbClr val="242C46"/>
            </a:solidFill>
            <a:ln cap="rnd">
              <a:noFill/>
              <a:prstDash val="solid"/>
              <a:round/>
            </a:ln>
          </p:spPr>
        </p:sp>
        <p:sp>
          <p:nvSpPr>
            <p:cNvPr name="TextBox 4" id="4"/>
            <p:cNvSpPr txBox="true"/>
            <p:nvPr/>
          </p:nvSpPr>
          <p:spPr>
            <a:xfrm>
              <a:off x="0" y="-38100"/>
              <a:ext cx="812800" cy="408451"/>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5400000">
            <a:off x="16451935" y="5807120"/>
            <a:ext cx="2810447" cy="1195717"/>
          </a:xfrm>
          <a:custGeom>
            <a:avLst/>
            <a:gdLst/>
            <a:ahLst/>
            <a:cxnLst/>
            <a:rect r="r" b="b" t="t" l="l"/>
            <a:pathLst>
              <a:path h="1195717" w="2810447">
                <a:moveTo>
                  <a:pt x="0" y="0"/>
                </a:moveTo>
                <a:lnTo>
                  <a:pt x="2810447" y="0"/>
                </a:lnTo>
                <a:lnTo>
                  <a:pt x="2810447" y="1195718"/>
                </a:lnTo>
                <a:lnTo>
                  <a:pt x="0" y="11957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2442176" y="4586605"/>
            <a:ext cx="3374767" cy="2654114"/>
          </a:xfrm>
          <a:custGeom>
            <a:avLst/>
            <a:gdLst/>
            <a:ahLst/>
            <a:cxnLst/>
            <a:rect r="r" b="b" t="t" l="l"/>
            <a:pathLst>
              <a:path h="2654114" w="3374767">
                <a:moveTo>
                  <a:pt x="0" y="0"/>
                </a:moveTo>
                <a:lnTo>
                  <a:pt x="3374767" y="0"/>
                </a:lnTo>
                <a:lnTo>
                  <a:pt x="3374767" y="2654114"/>
                </a:lnTo>
                <a:lnTo>
                  <a:pt x="0" y="2654114"/>
                </a:lnTo>
                <a:lnTo>
                  <a:pt x="0" y="0"/>
                </a:lnTo>
                <a:close/>
              </a:path>
            </a:pathLst>
          </a:custGeom>
          <a:blipFill>
            <a:blip r:embed="rId8"/>
            <a:stretch>
              <a:fillRect l="0" t="0" r="0" b="0"/>
            </a:stretch>
          </a:blipFill>
        </p:spPr>
      </p:sp>
      <p:sp>
        <p:nvSpPr>
          <p:cNvPr name="Freeform 11" id="11"/>
          <p:cNvSpPr/>
          <p:nvPr/>
        </p:nvSpPr>
        <p:spPr>
          <a:xfrm flipH="false" flipV="false" rot="0">
            <a:off x="6706759" y="4999756"/>
            <a:ext cx="8672893" cy="2147832"/>
          </a:xfrm>
          <a:custGeom>
            <a:avLst/>
            <a:gdLst/>
            <a:ahLst/>
            <a:cxnLst/>
            <a:rect r="r" b="b" t="t" l="l"/>
            <a:pathLst>
              <a:path h="2147832" w="8672893">
                <a:moveTo>
                  <a:pt x="0" y="0"/>
                </a:moveTo>
                <a:lnTo>
                  <a:pt x="8672893" y="0"/>
                </a:lnTo>
                <a:lnTo>
                  <a:pt x="8672893" y="2147832"/>
                </a:lnTo>
                <a:lnTo>
                  <a:pt x="0" y="2147832"/>
                </a:lnTo>
                <a:lnTo>
                  <a:pt x="0" y="0"/>
                </a:lnTo>
                <a:close/>
              </a:path>
            </a:pathLst>
          </a:custGeom>
          <a:blipFill>
            <a:blip r:embed="rId9"/>
            <a:stretch>
              <a:fillRect l="0" t="0" r="0" b="0"/>
            </a:stretch>
          </a:blipFill>
        </p:spPr>
      </p:sp>
      <p:sp>
        <p:nvSpPr>
          <p:cNvPr name="TextBox 12" id="12"/>
          <p:cNvSpPr txBox="true"/>
          <p:nvPr/>
        </p:nvSpPr>
        <p:spPr>
          <a:xfrm rot="0">
            <a:off x="1825203" y="2149245"/>
            <a:ext cx="14710482"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Transforms: Rotation</a:t>
            </a:r>
          </a:p>
        </p:txBody>
      </p:sp>
      <p:sp>
        <p:nvSpPr>
          <p:cNvPr name="TextBox 13" id="13"/>
          <p:cNvSpPr txBox="true"/>
          <p:nvPr/>
        </p:nvSpPr>
        <p:spPr>
          <a:xfrm rot="0">
            <a:off x="2442176" y="3550961"/>
            <a:ext cx="3335585" cy="815339"/>
          </a:xfrm>
          <a:prstGeom prst="rect">
            <a:avLst/>
          </a:prstGeom>
        </p:spPr>
        <p:txBody>
          <a:bodyPr anchor="t" rtlCol="false" tIns="0" lIns="0" bIns="0" rIns="0">
            <a:spAutoFit/>
          </a:bodyPr>
          <a:lstStyle/>
          <a:p>
            <a:pPr algn="ctr">
              <a:lnSpc>
                <a:spcPts val="3360"/>
              </a:lnSpc>
            </a:pPr>
            <a:r>
              <a:rPr lang="en-US" sz="2400">
                <a:solidFill>
                  <a:srgbClr val="FFFFFF"/>
                </a:solidFill>
                <a:latin typeface="Canva Sans"/>
                <a:ea typeface="Canva Sans"/>
                <a:cs typeface="Canva Sans"/>
                <a:sym typeface="Canva Sans"/>
              </a:rPr>
              <a:t>Using this axis system as reference:</a:t>
            </a:r>
          </a:p>
        </p:txBody>
      </p:sp>
      <p:sp>
        <p:nvSpPr>
          <p:cNvPr name="TextBox 14" id="14"/>
          <p:cNvSpPr txBox="true"/>
          <p:nvPr/>
        </p:nvSpPr>
        <p:spPr>
          <a:xfrm rot="0">
            <a:off x="6706759" y="3522386"/>
            <a:ext cx="4874483" cy="1180465"/>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ea typeface="Canva Sans"/>
                <a:cs typeface="Canva Sans"/>
                <a:sym typeface="Canva Sans"/>
              </a:rPr>
              <a:t>We obtain, as a matrix product:</a:t>
            </a:r>
          </a:p>
        </p:txBody>
      </p:sp>
      <p:sp>
        <p:nvSpPr>
          <p:cNvPr name="TextBox 15" id="15"/>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1250203" y="1445777"/>
            <a:ext cx="15787594" cy="7395446"/>
            <a:chOff x="0" y="0"/>
            <a:chExt cx="790615" cy="370351"/>
          </a:xfrm>
        </p:grpSpPr>
        <p:sp>
          <p:nvSpPr>
            <p:cNvPr name="Freeform 3" id="3"/>
            <p:cNvSpPr/>
            <p:nvPr/>
          </p:nvSpPr>
          <p:spPr>
            <a:xfrm flipH="false" flipV="false" rot="0">
              <a:off x="0" y="0"/>
              <a:ext cx="790615" cy="370351"/>
            </a:xfrm>
            <a:custGeom>
              <a:avLst/>
              <a:gdLst/>
              <a:ahLst/>
              <a:cxnLst/>
              <a:rect r="r" b="b" t="t" l="l"/>
              <a:pathLst>
                <a:path h="370351" w="790615">
                  <a:moveTo>
                    <a:pt x="27952" y="0"/>
                  </a:moveTo>
                  <a:lnTo>
                    <a:pt x="762663" y="0"/>
                  </a:lnTo>
                  <a:cubicBezTo>
                    <a:pt x="778101" y="0"/>
                    <a:pt x="790615" y="12514"/>
                    <a:pt x="790615" y="27952"/>
                  </a:cubicBezTo>
                  <a:lnTo>
                    <a:pt x="790615" y="342399"/>
                  </a:lnTo>
                  <a:cubicBezTo>
                    <a:pt x="790615" y="357837"/>
                    <a:pt x="778101" y="370351"/>
                    <a:pt x="762663" y="370351"/>
                  </a:cubicBezTo>
                  <a:lnTo>
                    <a:pt x="27952" y="370351"/>
                  </a:lnTo>
                  <a:cubicBezTo>
                    <a:pt x="12514" y="370351"/>
                    <a:pt x="0" y="357837"/>
                    <a:pt x="0" y="342399"/>
                  </a:cubicBezTo>
                  <a:lnTo>
                    <a:pt x="0" y="27952"/>
                  </a:lnTo>
                  <a:cubicBezTo>
                    <a:pt x="0" y="12514"/>
                    <a:pt x="12514" y="0"/>
                    <a:pt x="27952" y="0"/>
                  </a:cubicBezTo>
                  <a:close/>
                </a:path>
              </a:pathLst>
            </a:custGeom>
            <a:solidFill>
              <a:srgbClr val="242C46"/>
            </a:solidFill>
            <a:ln cap="rnd">
              <a:noFill/>
              <a:prstDash val="solid"/>
              <a:round/>
            </a:ln>
          </p:spPr>
        </p:sp>
        <p:sp>
          <p:nvSpPr>
            <p:cNvPr name="TextBox 4" id="4"/>
            <p:cNvSpPr txBox="true"/>
            <p:nvPr/>
          </p:nvSpPr>
          <p:spPr>
            <a:xfrm>
              <a:off x="0" y="-38100"/>
              <a:ext cx="790615"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084548" y="2007617"/>
            <a:ext cx="14057065"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But Why Matrix Operations?</a:t>
            </a:r>
          </a:p>
        </p:txBody>
      </p:sp>
      <p:sp>
        <p:nvSpPr>
          <p:cNvPr name="Freeform 6" id="6"/>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2084548" y="3874687"/>
            <a:ext cx="14156393" cy="2320289"/>
          </a:xfrm>
          <a:prstGeom prst="rect">
            <a:avLst/>
          </a:prstGeom>
        </p:spPr>
        <p:txBody>
          <a:bodyPr anchor="t" rtlCol="false" tIns="0" lIns="0" bIns="0" rIns="0">
            <a:spAutoFit/>
          </a:bodyPr>
          <a:lstStyle/>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Well, that is because matrix multiplications and operations allow us to perform multiple operations at the same time using Parallel computing.</a:t>
            </a: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Since GPUs excel at parallel computing, they are well suited for these tasks.</a:t>
            </a:r>
          </a:p>
          <a:p>
            <a:pPr algn="l" marL="474986" indent="-237493" lvl="1">
              <a:lnSpc>
                <a:spcPts val="3080"/>
              </a:lnSpc>
              <a:buFont typeface="Arial"/>
              <a:buChar char="•"/>
            </a:pPr>
            <a:r>
              <a:rPr lang="en-US" sz="2200">
                <a:solidFill>
                  <a:srgbClr val="FFFFFF"/>
                </a:solidFill>
                <a:latin typeface="Canva Sans"/>
                <a:ea typeface="Canva Sans"/>
                <a:cs typeface="Canva Sans"/>
                <a:sym typeface="Canva Sans"/>
              </a:rPr>
              <a:t>For Example: This is the time taken by GPU vs CPU(single core) for a random 10000 * 10000 matrix multiplication</a:t>
            </a:r>
          </a:p>
        </p:txBody>
      </p:sp>
      <p:sp>
        <p:nvSpPr>
          <p:cNvPr name="Freeform 11" id="11"/>
          <p:cNvSpPr/>
          <p:nvPr/>
        </p:nvSpPr>
        <p:spPr>
          <a:xfrm flipH="false" flipV="false" rot="0">
            <a:off x="4907067" y="6296025"/>
            <a:ext cx="4757415" cy="1695370"/>
          </a:xfrm>
          <a:custGeom>
            <a:avLst/>
            <a:gdLst/>
            <a:ahLst/>
            <a:cxnLst/>
            <a:rect r="r" b="b" t="t" l="l"/>
            <a:pathLst>
              <a:path h="1695370" w="4757415">
                <a:moveTo>
                  <a:pt x="0" y="0"/>
                </a:moveTo>
                <a:lnTo>
                  <a:pt x="4757415" y="0"/>
                </a:lnTo>
                <a:lnTo>
                  <a:pt x="4757415" y="1695370"/>
                </a:lnTo>
                <a:lnTo>
                  <a:pt x="0" y="1695370"/>
                </a:lnTo>
                <a:lnTo>
                  <a:pt x="0" y="0"/>
                </a:lnTo>
                <a:close/>
              </a:path>
            </a:pathLst>
          </a:custGeom>
          <a:blipFill>
            <a:blip r:embed="rId6"/>
            <a:stretch>
              <a:fillRect l="0" t="0" r="0" b="0"/>
            </a:stretch>
          </a:blipFill>
        </p:spPr>
      </p:sp>
      <p:sp>
        <p:nvSpPr>
          <p:cNvPr name="TextBox 12" id="12"/>
          <p:cNvSpPr txBox="true"/>
          <p:nvPr/>
        </p:nvSpPr>
        <p:spPr>
          <a:xfrm rot="0">
            <a:off x="5398796" y="3206904"/>
            <a:ext cx="7490408" cy="534433"/>
          </a:xfrm>
          <a:prstGeom prst="rect">
            <a:avLst/>
          </a:prstGeom>
        </p:spPr>
        <p:txBody>
          <a:bodyPr anchor="t" rtlCol="false" tIns="0" lIns="0" bIns="0" rIns="0">
            <a:spAutoFit/>
          </a:bodyPr>
          <a:lstStyle/>
          <a:p>
            <a:pPr algn="ctr">
              <a:lnSpc>
                <a:spcPts val="4387"/>
              </a:lnSpc>
            </a:pPr>
            <a:r>
              <a:rPr lang="en-US" sz="3134" b="true">
                <a:solidFill>
                  <a:srgbClr val="FFFFFF"/>
                </a:solidFill>
                <a:latin typeface="Canva Sans Bold"/>
                <a:ea typeface="Canva Sans Bold"/>
                <a:cs typeface="Canva Sans Bold"/>
                <a:sym typeface="Canva Sans Bold"/>
              </a:rPr>
              <a:t>Are we all really a part of a simulation?</a:t>
            </a:r>
          </a:p>
        </p:txBody>
      </p:sp>
      <p:sp>
        <p:nvSpPr>
          <p:cNvPr name="TextBox 13" id="13"/>
          <p:cNvSpPr txBox="true"/>
          <p:nvPr/>
        </p:nvSpPr>
        <p:spPr>
          <a:xfrm rot="0">
            <a:off x="9664482" y="6436001"/>
            <a:ext cx="3654612" cy="464820"/>
          </a:xfrm>
          <a:prstGeom prst="rect">
            <a:avLst/>
          </a:prstGeom>
        </p:spPr>
        <p:txBody>
          <a:bodyPr anchor="t" rtlCol="false" tIns="0" lIns="0" bIns="0" rIns="0">
            <a:spAutoFit/>
          </a:bodyPr>
          <a:lstStyle/>
          <a:p>
            <a:pPr algn="ctr">
              <a:lnSpc>
                <a:spcPts val="3780"/>
              </a:lnSpc>
            </a:pPr>
            <a:r>
              <a:rPr lang="en-US" sz="2700">
                <a:solidFill>
                  <a:srgbClr val="FFFFFF"/>
                </a:solidFill>
                <a:latin typeface="Canva Sans"/>
                <a:ea typeface="Canva Sans"/>
                <a:cs typeface="Canva Sans"/>
                <a:sym typeface="Canva Sans"/>
              </a:rPr>
              <a:t>:Time taken by GPU</a:t>
            </a:r>
          </a:p>
        </p:txBody>
      </p:sp>
      <p:sp>
        <p:nvSpPr>
          <p:cNvPr name="TextBox 14" id="14"/>
          <p:cNvSpPr txBox="true"/>
          <p:nvPr/>
        </p:nvSpPr>
        <p:spPr>
          <a:xfrm rot="0">
            <a:off x="9664482" y="7376085"/>
            <a:ext cx="3654612" cy="464820"/>
          </a:xfrm>
          <a:prstGeom prst="rect">
            <a:avLst/>
          </a:prstGeom>
        </p:spPr>
        <p:txBody>
          <a:bodyPr anchor="t" rtlCol="false" tIns="0" lIns="0" bIns="0" rIns="0">
            <a:spAutoFit/>
          </a:bodyPr>
          <a:lstStyle/>
          <a:p>
            <a:pPr algn="ctr">
              <a:lnSpc>
                <a:spcPts val="3780"/>
              </a:lnSpc>
            </a:pPr>
            <a:r>
              <a:rPr lang="en-US" sz="2700">
                <a:solidFill>
                  <a:srgbClr val="FFFFFF"/>
                </a:solidFill>
                <a:latin typeface="Canva Sans"/>
                <a:ea typeface="Canva Sans"/>
                <a:cs typeface="Canva Sans"/>
                <a:sym typeface="Canva Sans"/>
              </a:rPr>
              <a:t>:Time taken by CPU</a:t>
            </a:r>
          </a:p>
        </p:txBody>
      </p:sp>
      <p:sp>
        <p:nvSpPr>
          <p:cNvPr name="TextBox 15" id="15"/>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0EAFF"/>
        </a:solidFill>
      </p:bgPr>
    </p:bg>
    <p:spTree>
      <p:nvGrpSpPr>
        <p:cNvPr id="1" name=""/>
        <p:cNvGrpSpPr/>
        <p:nvPr/>
      </p:nvGrpSpPr>
      <p:grpSpPr>
        <a:xfrm>
          <a:off x="0" y="0"/>
          <a:ext cx="0" cy="0"/>
          <a:chOff x="0" y="0"/>
          <a:chExt cx="0" cy="0"/>
        </a:xfrm>
      </p:grpSpPr>
      <p:grpSp>
        <p:nvGrpSpPr>
          <p:cNvPr name="Group 2" id="2"/>
          <p:cNvGrpSpPr/>
          <p:nvPr/>
        </p:nvGrpSpPr>
        <p:grpSpPr>
          <a:xfrm rot="0">
            <a:off x="643252" y="1445777"/>
            <a:ext cx="16616048" cy="7395446"/>
            <a:chOff x="0" y="0"/>
            <a:chExt cx="832103" cy="370351"/>
          </a:xfrm>
        </p:grpSpPr>
        <p:sp>
          <p:nvSpPr>
            <p:cNvPr name="Freeform 3" id="3"/>
            <p:cNvSpPr/>
            <p:nvPr/>
          </p:nvSpPr>
          <p:spPr>
            <a:xfrm flipH="false" flipV="false" rot="0">
              <a:off x="0" y="0"/>
              <a:ext cx="832103" cy="370351"/>
            </a:xfrm>
            <a:custGeom>
              <a:avLst/>
              <a:gdLst/>
              <a:ahLst/>
              <a:cxnLst/>
              <a:rect r="r" b="b" t="t" l="l"/>
              <a:pathLst>
                <a:path h="370351" w="832103">
                  <a:moveTo>
                    <a:pt x="26558" y="0"/>
                  </a:moveTo>
                  <a:lnTo>
                    <a:pt x="805544" y="0"/>
                  </a:lnTo>
                  <a:cubicBezTo>
                    <a:pt x="820212" y="0"/>
                    <a:pt x="832103" y="11890"/>
                    <a:pt x="832103" y="26558"/>
                  </a:cubicBezTo>
                  <a:lnTo>
                    <a:pt x="832103" y="343793"/>
                  </a:lnTo>
                  <a:cubicBezTo>
                    <a:pt x="832103" y="358461"/>
                    <a:pt x="820212" y="370351"/>
                    <a:pt x="805544" y="370351"/>
                  </a:cubicBezTo>
                  <a:lnTo>
                    <a:pt x="26558" y="370351"/>
                  </a:lnTo>
                  <a:cubicBezTo>
                    <a:pt x="19514" y="370351"/>
                    <a:pt x="12759" y="367553"/>
                    <a:pt x="7779" y="362572"/>
                  </a:cubicBezTo>
                  <a:cubicBezTo>
                    <a:pt x="2798" y="357592"/>
                    <a:pt x="0" y="350837"/>
                    <a:pt x="0" y="343793"/>
                  </a:cubicBezTo>
                  <a:lnTo>
                    <a:pt x="0" y="26558"/>
                  </a:lnTo>
                  <a:cubicBezTo>
                    <a:pt x="0" y="19514"/>
                    <a:pt x="2798" y="12759"/>
                    <a:pt x="7779" y="7779"/>
                  </a:cubicBezTo>
                  <a:cubicBezTo>
                    <a:pt x="12759" y="2798"/>
                    <a:pt x="19514" y="0"/>
                    <a:pt x="26558" y="0"/>
                  </a:cubicBezTo>
                  <a:close/>
                </a:path>
              </a:pathLst>
            </a:custGeom>
            <a:solidFill>
              <a:srgbClr val="242C46"/>
            </a:solidFill>
            <a:ln cap="rnd">
              <a:noFill/>
              <a:prstDash val="solid"/>
              <a:round/>
            </a:ln>
          </p:spPr>
        </p:sp>
        <p:sp>
          <p:nvSpPr>
            <p:cNvPr name="TextBox 4" id="4"/>
            <p:cNvSpPr txBox="true"/>
            <p:nvPr/>
          </p:nvSpPr>
          <p:spPr>
            <a:xfrm>
              <a:off x="0" y="-38100"/>
              <a:ext cx="832103" cy="408451"/>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253583" y="1888662"/>
            <a:ext cx="11742215" cy="1066800"/>
          </a:xfrm>
          <a:prstGeom prst="rect">
            <a:avLst/>
          </a:prstGeom>
        </p:spPr>
        <p:txBody>
          <a:bodyPr anchor="t" rtlCol="false" tIns="0" lIns="0" bIns="0" rIns="0">
            <a:spAutoFit/>
          </a:bodyPr>
          <a:lstStyle/>
          <a:p>
            <a:pPr algn="ctr">
              <a:lnSpc>
                <a:spcPts val="8250"/>
              </a:lnSpc>
            </a:pPr>
            <a:r>
              <a:rPr lang="en-US" sz="7500">
                <a:solidFill>
                  <a:srgbClr val="FFFFFF"/>
                </a:solidFill>
                <a:latin typeface="Bagel Fat One"/>
                <a:ea typeface="Bagel Fat One"/>
                <a:cs typeface="Bagel Fat One"/>
                <a:sym typeface="Bagel Fat One"/>
              </a:rPr>
              <a:t>Render Pipeline</a:t>
            </a:r>
          </a:p>
        </p:txBody>
      </p:sp>
      <p:sp>
        <p:nvSpPr>
          <p:cNvPr name="Freeform 6" id="6"/>
          <p:cNvSpPr/>
          <p:nvPr/>
        </p:nvSpPr>
        <p:spPr>
          <a:xfrm flipH="true" flipV="false" rot="0">
            <a:off x="13861876" y="6296025"/>
            <a:ext cx="4559474" cy="4114800"/>
          </a:xfrm>
          <a:custGeom>
            <a:avLst/>
            <a:gdLst/>
            <a:ahLst/>
            <a:cxnLst/>
            <a:rect r="r" b="b" t="t" l="l"/>
            <a:pathLst>
              <a:path h="4114800" w="4559474">
                <a:moveTo>
                  <a:pt x="4559474" y="0"/>
                </a:moveTo>
                <a:lnTo>
                  <a:pt x="0" y="0"/>
                </a:lnTo>
                <a:lnTo>
                  <a:pt x="0" y="4114800"/>
                </a:lnTo>
                <a:lnTo>
                  <a:pt x="4559474" y="4114800"/>
                </a:lnTo>
                <a:lnTo>
                  <a:pt x="4559474"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225041" y="8155039"/>
            <a:ext cx="3050245" cy="3279013"/>
          </a:xfrm>
          <a:custGeom>
            <a:avLst/>
            <a:gdLst/>
            <a:ahLst/>
            <a:cxnLst/>
            <a:rect r="r" b="b" t="t" l="l"/>
            <a:pathLst>
              <a:path h="3279013" w="3050245">
                <a:moveTo>
                  <a:pt x="0" y="0"/>
                </a:moveTo>
                <a:lnTo>
                  <a:pt x="3050244" y="0"/>
                </a:lnTo>
                <a:lnTo>
                  <a:pt x="3050244" y="3279013"/>
                </a:lnTo>
                <a:lnTo>
                  <a:pt x="0" y="32790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6240941" y="-1316376"/>
            <a:ext cx="2966515" cy="3189003"/>
          </a:xfrm>
          <a:custGeom>
            <a:avLst/>
            <a:gdLst/>
            <a:ahLst/>
            <a:cxnLst/>
            <a:rect r="r" b="b" t="t" l="l"/>
            <a:pathLst>
              <a:path h="3189003" w="2966515">
                <a:moveTo>
                  <a:pt x="0" y="0"/>
                </a:moveTo>
                <a:lnTo>
                  <a:pt x="2966515" y="0"/>
                </a:lnTo>
                <a:lnTo>
                  <a:pt x="2966515" y="3189003"/>
                </a:lnTo>
                <a:lnTo>
                  <a:pt x="0" y="31890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true" rot="0">
            <a:off x="-195189" y="-137119"/>
            <a:ext cx="4559474" cy="4114800"/>
          </a:xfrm>
          <a:custGeom>
            <a:avLst/>
            <a:gdLst/>
            <a:ahLst/>
            <a:cxnLst/>
            <a:rect r="r" b="b" t="t" l="l"/>
            <a:pathLst>
              <a:path h="4114800" w="4559474">
                <a:moveTo>
                  <a:pt x="0" y="4114800"/>
                </a:moveTo>
                <a:lnTo>
                  <a:pt x="4559474" y="4114800"/>
                </a:lnTo>
                <a:lnTo>
                  <a:pt x="4559474" y="0"/>
                </a:lnTo>
                <a:lnTo>
                  <a:pt x="0" y="0"/>
                </a:lnTo>
                <a:lnTo>
                  <a:pt x="0"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4417014" y="3302373"/>
            <a:ext cx="9453972" cy="5404420"/>
          </a:xfrm>
          <a:custGeom>
            <a:avLst/>
            <a:gdLst/>
            <a:ahLst/>
            <a:cxnLst/>
            <a:rect r="r" b="b" t="t" l="l"/>
            <a:pathLst>
              <a:path h="5404420" w="9453972">
                <a:moveTo>
                  <a:pt x="0" y="0"/>
                </a:moveTo>
                <a:lnTo>
                  <a:pt x="9453972" y="0"/>
                </a:lnTo>
                <a:lnTo>
                  <a:pt x="9453972" y="5404420"/>
                </a:lnTo>
                <a:lnTo>
                  <a:pt x="0" y="5404420"/>
                </a:lnTo>
                <a:lnTo>
                  <a:pt x="0" y="0"/>
                </a:lnTo>
                <a:close/>
              </a:path>
            </a:pathLst>
          </a:custGeom>
          <a:blipFill>
            <a:blip r:embed="rId6"/>
            <a:stretch>
              <a:fillRect l="0" t="0" r="0" b="0"/>
            </a:stretch>
          </a:blipFill>
        </p:spPr>
      </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FFFFFF"/>
                </a:solidFill>
                <a:latin typeface="Canva Sans"/>
                <a:ea typeface="Canva Sans"/>
                <a:cs typeface="Canva Sans"/>
                <a:sym typeface="Canva Sans"/>
              </a:rPr>
              <a:t>9</a:t>
            </a:r>
          </a:p>
        </p:txBody>
      </p:sp>
      <p:sp>
        <p:nvSpPr>
          <p:cNvPr name="TextBox 12" id="12"/>
          <p:cNvSpPr txBox="true"/>
          <p:nvPr/>
        </p:nvSpPr>
        <p:spPr>
          <a:xfrm rot="0">
            <a:off x="4711341" y="3082910"/>
            <a:ext cx="8865317" cy="400825"/>
          </a:xfrm>
          <a:prstGeom prst="rect">
            <a:avLst/>
          </a:prstGeom>
        </p:spPr>
        <p:txBody>
          <a:bodyPr anchor="t" rtlCol="false" tIns="0" lIns="0" bIns="0" rIns="0">
            <a:spAutoFit/>
          </a:bodyPr>
          <a:lstStyle/>
          <a:p>
            <a:pPr algn="ctr">
              <a:lnSpc>
                <a:spcPts val="3360"/>
              </a:lnSpc>
            </a:pPr>
            <a:r>
              <a:rPr lang="en-US" sz="2400">
                <a:solidFill>
                  <a:srgbClr val="FFFFFF"/>
                </a:solidFill>
                <a:latin typeface="Canva Sans"/>
                <a:ea typeface="Canva Sans"/>
                <a:cs typeface="Canva Sans"/>
                <a:sym typeface="Canva Sans"/>
              </a:rPr>
              <a:t>“I couldn’t think of a punchline here, so I punched a pipe”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DAGjCld8E1E</dc:identifier>
  <dcterms:modified xsi:type="dcterms:W3CDTF">2011-08-01T06:04:30Z</dcterms:modified>
  <cp:revision>1</cp:revision>
  <dc:title>OpenGL</dc:title>
</cp:coreProperties>
</file>

<file path=docProps/thumbnail.jpeg>
</file>